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62" r:id="rId1"/>
  </p:sldMasterIdLst>
  <p:notesMasterIdLst>
    <p:notesMasterId r:id="rId30"/>
  </p:notesMasterIdLst>
  <p:sldIdLst>
    <p:sldId id="314" r:id="rId2"/>
    <p:sldId id="315" r:id="rId3"/>
    <p:sldId id="291" r:id="rId4"/>
    <p:sldId id="292" r:id="rId5"/>
    <p:sldId id="293" r:id="rId6"/>
    <p:sldId id="294" r:id="rId7"/>
    <p:sldId id="295" r:id="rId8"/>
    <p:sldId id="313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16" r:id="rId21"/>
    <p:sldId id="307" r:id="rId22"/>
    <p:sldId id="317" r:id="rId23"/>
    <p:sldId id="308" r:id="rId24"/>
    <p:sldId id="318" r:id="rId25"/>
    <p:sldId id="319" r:id="rId26"/>
    <p:sldId id="309" r:id="rId27"/>
    <p:sldId id="310" r:id="rId28"/>
    <p:sldId id="311" r:id="rId29"/>
  </p:sldIdLst>
  <p:sldSz cx="9144000" cy="6858000" type="screen4x3"/>
  <p:notesSz cx="6858000" cy="9144000"/>
  <p:defaultTextStyle>
    <a:lvl1pPr>
      <a:defRPr>
        <a:solidFill>
          <a:srgbClr val="000066"/>
        </a:solidFill>
        <a:latin typeface="Tahoma"/>
        <a:ea typeface="Tahoma"/>
        <a:cs typeface="Tahoma"/>
        <a:sym typeface="Tahoma"/>
      </a:defRPr>
    </a:lvl1pPr>
    <a:lvl2pPr indent="457200">
      <a:defRPr>
        <a:solidFill>
          <a:srgbClr val="000066"/>
        </a:solidFill>
        <a:latin typeface="Tahoma"/>
        <a:ea typeface="Tahoma"/>
        <a:cs typeface="Tahoma"/>
        <a:sym typeface="Tahoma"/>
      </a:defRPr>
    </a:lvl2pPr>
    <a:lvl3pPr indent="914400">
      <a:defRPr>
        <a:solidFill>
          <a:srgbClr val="000066"/>
        </a:solidFill>
        <a:latin typeface="Tahoma"/>
        <a:ea typeface="Tahoma"/>
        <a:cs typeface="Tahoma"/>
        <a:sym typeface="Tahoma"/>
      </a:defRPr>
    </a:lvl3pPr>
    <a:lvl4pPr indent="1371600">
      <a:defRPr>
        <a:solidFill>
          <a:srgbClr val="000066"/>
        </a:solidFill>
        <a:latin typeface="Tahoma"/>
        <a:ea typeface="Tahoma"/>
        <a:cs typeface="Tahoma"/>
        <a:sym typeface="Tahoma"/>
      </a:defRPr>
    </a:lvl4pPr>
    <a:lvl5pPr indent="1828800">
      <a:defRPr>
        <a:solidFill>
          <a:srgbClr val="000066"/>
        </a:solidFill>
        <a:latin typeface="Tahoma"/>
        <a:ea typeface="Tahoma"/>
        <a:cs typeface="Tahoma"/>
        <a:sym typeface="Tahoma"/>
      </a:defRPr>
    </a:lvl5pPr>
    <a:lvl6pPr>
      <a:defRPr>
        <a:solidFill>
          <a:srgbClr val="000066"/>
        </a:solidFill>
        <a:latin typeface="Tahoma"/>
        <a:ea typeface="Tahoma"/>
        <a:cs typeface="Tahoma"/>
        <a:sym typeface="Tahoma"/>
      </a:defRPr>
    </a:lvl6pPr>
    <a:lvl7pPr>
      <a:defRPr>
        <a:solidFill>
          <a:srgbClr val="000066"/>
        </a:solidFill>
        <a:latin typeface="Tahoma"/>
        <a:ea typeface="Tahoma"/>
        <a:cs typeface="Tahoma"/>
        <a:sym typeface="Tahoma"/>
      </a:defRPr>
    </a:lvl7pPr>
    <a:lvl8pPr>
      <a:defRPr>
        <a:solidFill>
          <a:srgbClr val="000066"/>
        </a:solidFill>
        <a:latin typeface="Tahoma"/>
        <a:ea typeface="Tahoma"/>
        <a:cs typeface="Tahoma"/>
        <a:sym typeface="Tahoma"/>
      </a:defRPr>
    </a:lvl8pPr>
    <a:lvl9pPr>
      <a:defRPr>
        <a:solidFill>
          <a:srgbClr val="000066"/>
        </a:solidFill>
        <a:latin typeface="Tahoma"/>
        <a:ea typeface="Tahoma"/>
        <a:cs typeface="Tahoma"/>
        <a:sym typeface="Tahom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81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2ECFF"/>
          </a:solidFill>
        </a:fill>
      </a:tcStyle>
    </a:wholeTbl>
    <a:band2H>
      <a:tcTxStyle/>
      <a:tcStyle>
        <a:tcBdr/>
        <a:fill>
          <a:solidFill>
            <a:srgbClr val="EAF6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CCFF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CCFF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6CCF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E2E6"/>
          </a:solidFill>
        </a:fill>
      </a:tcStyle>
    </a:wholeTbl>
    <a:band2H>
      <a:tcTxStyle/>
      <a:tcStyle>
        <a:tcBdr/>
        <a:fill>
          <a:solidFill>
            <a:srgbClr val="F1F1F3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AAB8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AAB8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AAAB8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1F6"/>
          </a:solidFill>
        </a:fill>
      </a:tcStyle>
    </a:wholeTbl>
    <a:band2H>
      <a:tcTxStyle/>
      <a:tcStyle>
        <a:tcBdr/>
        <a:fill>
          <a:solidFill>
            <a:srgbClr val="E6E9FA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CE7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CE7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CE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CCFF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66"/>
              </a:solidFill>
              <a:prstDash val="solid"/>
              <a:bevel/>
            </a:ln>
          </a:top>
          <a:bottom>
            <a:ln w="25400" cap="flat">
              <a:solidFill>
                <a:srgbClr val="000066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66"/>
              </a:solidFill>
              <a:prstDash val="solid"/>
              <a:bevel/>
            </a:ln>
          </a:top>
          <a:bottom>
            <a:ln w="25400" cap="flat">
              <a:solidFill>
                <a:srgbClr val="000066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CC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ahoma"/>
          <a:ea typeface="Tahoma"/>
          <a:cs typeface="Tahoma"/>
        </a:font>
        <a:srgbClr val="000066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D2"/>
          </a:solidFill>
        </a:fill>
      </a:tcStyle>
    </a:wholeTbl>
    <a:band2H>
      <a:tcTxStyle/>
      <a:tcStyle>
        <a:tcBdr/>
        <a:fill>
          <a:solidFill>
            <a:srgbClr val="E6E6EA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66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66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66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0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04FC6-1C50-4C5F-AFE8-C959EF5854A7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3F78329A-43ED-4A25-8688-D4DD12C9373B}">
      <dgm:prSet phldrT="[Text]"/>
      <dgm:spPr/>
      <dgm:t>
        <a:bodyPr/>
        <a:lstStyle/>
        <a:p>
          <a:r>
            <a:rPr lang="en-US" dirty="0" smtClean="0"/>
            <a:t>MTA</a:t>
          </a:r>
          <a:endParaRPr lang="en-US" dirty="0"/>
        </a:p>
      </dgm:t>
    </dgm:pt>
    <dgm:pt modelId="{DB94EEB5-D3FE-4943-AFF2-184DEB93D865}" type="sibTrans" cxnId="{4252A32B-4740-472B-A82B-3CE012B208E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n-US"/>
        </a:p>
      </dgm:t>
    </dgm:pt>
    <dgm:pt modelId="{275FD8F6-B608-4036-BEC7-D6A26961358C}" type="parTrans" cxnId="{4252A32B-4740-472B-A82B-3CE012B208E6}">
      <dgm:prSet/>
      <dgm:spPr/>
      <dgm:t>
        <a:bodyPr/>
        <a:lstStyle/>
        <a:p>
          <a:endParaRPr lang="en-US"/>
        </a:p>
      </dgm:t>
    </dgm:pt>
    <dgm:pt modelId="{C4932DFC-CBC1-476B-849C-54824966C2AB}" type="pres">
      <dgm:prSet presAssocID="{42204FC6-1C50-4C5F-AFE8-C959EF5854A7}" presName="Name0" presStyleCnt="0">
        <dgm:presLayoutVars>
          <dgm:chMax val="21"/>
          <dgm:chPref val="21"/>
        </dgm:presLayoutVars>
      </dgm:prSet>
      <dgm:spPr/>
    </dgm:pt>
    <dgm:pt modelId="{3D341A48-3C02-4A81-AE88-F0909EC1C34F}" type="pres">
      <dgm:prSet presAssocID="{3F78329A-43ED-4A25-8688-D4DD12C9373B}" presName="text1" presStyleCnt="0"/>
      <dgm:spPr/>
    </dgm:pt>
    <dgm:pt modelId="{6C6C4CE9-058C-4630-8431-5962531FE7E5}" type="pres">
      <dgm:prSet presAssocID="{3F78329A-43ED-4A25-8688-D4DD12C9373B}" presName="textRepeatNode" presStyleLbl="alignNode1" presStyleIdx="0" presStyleCnt="1" custScaleX="13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70BE3-D32C-4CAD-925A-EC03B4A91D13}" type="pres">
      <dgm:prSet presAssocID="{3F78329A-43ED-4A25-8688-D4DD12C9373B}" presName="textaccent1" presStyleCnt="0"/>
      <dgm:spPr/>
    </dgm:pt>
    <dgm:pt modelId="{194701A7-DB43-4517-8DA2-0D619F64989D}" type="pres">
      <dgm:prSet presAssocID="{3F78329A-43ED-4A25-8688-D4DD12C9373B}" presName="accentRepeatNode" presStyleLbl="solidAlignAcc1" presStyleIdx="0" presStyleCnt="2"/>
      <dgm:spPr/>
    </dgm:pt>
    <dgm:pt modelId="{1CBF0C19-DA0E-4D7F-BCD4-5BB167659B98}" type="pres">
      <dgm:prSet presAssocID="{DB94EEB5-D3FE-4943-AFF2-184DEB93D865}" presName="image1" presStyleCnt="0"/>
      <dgm:spPr/>
    </dgm:pt>
    <dgm:pt modelId="{B924D9EF-10E2-46C5-B942-2A5B92E140D2}" type="pres">
      <dgm:prSet presAssocID="{DB94EEB5-D3FE-4943-AFF2-184DEB93D865}" presName="imageRepeatNode" presStyleLbl="alignAcc1" presStyleIdx="0" presStyleCnt="1" custAng="0" custScaleX="182882" custScaleY="211531" custLinFactNeighborX="38311" custLinFactNeighborY="-75896"/>
      <dgm:spPr/>
      <dgm:t>
        <a:bodyPr/>
        <a:lstStyle/>
        <a:p>
          <a:endParaRPr lang="en-US"/>
        </a:p>
      </dgm:t>
    </dgm:pt>
    <dgm:pt modelId="{7D42B431-C2AE-4C25-B985-EA69BE9D73AF}" type="pres">
      <dgm:prSet presAssocID="{DB94EEB5-D3FE-4943-AFF2-184DEB93D865}" presName="imageaccent1" presStyleCnt="0"/>
      <dgm:spPr/>
    </dgm:pt>
    <dgm:pt modelId="{D3D128E7-EBD7-49EA-ABA9-0F6E046E8470}" type="pres">
      <dgm:prSet presAssocID="{DB94EEB5-D3FE-4943-AFF2-184DEB93D865}" presName="accentRepeatNode" presStyleLbl="solidAlignAcc1" presStyleIdx="1" presStyleCnt="2"/>
      <dgm:spPr/>
    </dgm:pt>
  </dgm:ptLst>
  <dgm:cxnLst>
    <dgm:cxn modelId="{5573725A-59F1-4CD7-8B6E-3D17F112C585}" type="presOf" srcId="{DB94EEB5-D3FE-4943-AFF2-184DEB93D865}" destId="{B924D9EF-10E2-46C5-B942-2A5B92E140D2}" srcOrd="0" destOrd="0" presId="urn:microsoft.com/office/officeart/2008/layout/HexagonCluster"/>
    <dgm:cxn modelId="{7A735FFA-E5F4-40C0-97EC-482368D0199D}" type="presOf" srcId="{3F78329A-43ED-4A25-8688-D4DD12C9373B}" destId="{6C6C4CE9-058C-4630-8431-5962531FE7E5}" srcOrd="0" destOrd="0" presId="urn:microsoft.com/office/officeart/2008/layout/HexagonCluster"/>
    <dgm:cxn modelId="{4252A32B-4740-472B-A82B-3CE012B208E6}" srcId="{42204FC6-1C50-4C5F-AFE8-C959EF5854A7}" destId="{3F78329A-43ED-4A25-8688-D4DD12C9373B}" srcOrd="0" destOrd="0" parTransId="{275FD8F6-B608-4036-BEC7-D6A26961358C}" sibTransId="{DB94EEB5-D3FE-4943-AFF2-184DEB93D865}"/>
    <dgm:cxn modelId="{EED692D2-9EB7-4CE3-BB9D-F2AD5B28D191}" type="presOf" srcId="{42204FC6-1C50-4C5F-AFE8-C959EF5854A7}" destId="{C4932DFC-CBC1-476B-849C-54824966C2AB}" srcOrd="0" destOrd="0" presId="urn:microsoft.com/office/officeart/2008/layout/HexagonCluster"/>
    <dgm:cxn modelId="{F60F6DEB-34F8-4291-A134-AAA98BE95496}" type="presParOf" srcId="{C4932DFC-CBC1-476B-849C-54824966C2AB}" destId="{3D341A48-3C02-4A81-AE88-F0909EC1C34F}" srcOrd="0" destOrd="0" presId="urn:microsoft.com/office/officeart/2008/layout/HexagonCluster"/>
    <dgm:cxn modelId="{EC273890-BBD0-4C82-896F-DB519F7F2233}" type="presParOf" srcId="{3D341A48-3C02-4A81-AE88-F0909EC1C34F}" destId="{6C6C4CE9-058C-4630-8431-5962531FE7E5}" srcOrd="0" destOrd="0" presId="urn:microsoft.com/office/officeart/2008/layout/HexagonCluster"/>
    <dgm:cxn modelId="{DE100EC2-1B58-4640-B939-6DD9EB87917F}" type="presParOf" srcId="{C4932DFC-CBC1-476B-849C-54824966C2AB}" destId="{57A70BE3-D32C-4CAD-925A-EC03B4A91D13}" srcOrd="1" destOrd="0" presId="urn:microsoft.com/office/officeart/2008/layout/HexagonCluster"/>
    <dgm:cxn modelId="{ECEF8931-630D-434E-93B0-19D4C96C7630}" type="presParOf" srcId="{57A70BE3-D32C-4CAD-925A-EC03B4A91D13}" destId="{194701A7-DB43-4517-8DA2-0D619F64989D}" srcOrd="0" destOrd="0" presId="urn:microsoft.com/office/officeart/2008/layout/HexagonCluster"/>
    <dgm:cxn modelId="{BEB78B1E-BB41-4380-A21A-6176F9955069}" type="presParOf" srcId="{C4932DFC-CBC1-476B-849C-54824966C2AB}" destId="{1CBF0C19-DA0E-4D7F-BCD4-5BB167659B98}" srcOrd="2" destOrd="0" presId="urn:microsoft.com/office/officeart/2008/layout/HexagonCluster"/>
    <dgm:cxn modelId="{CBEE8E98-6C35-4416-809D-E0E5A87231DB}" type="presParOf" srcId="{1CBF0C19-DA0E-4D7F-BCD4-5BB167659B98}" destId="{B924D9EF-10E2-46C5-B942-2A5B92E140D2}" srcOrd="0" destOrd="0" presId="urn:microsoft.com/office/officeart/2008/layout/HexagonCluster"/>
    <dgm:cxn modelId="{5FFF787D-AA44-4C5C-945A-AFB11639CD05}" type="presParOf" srcId="{C4932DFC-CBC1-476B-849C-54824966C2AB}" destId="{7D42B431-C2AE-4C25-B985-EA69BE9D73AF}" srcOrd="3" destOrd="0" presId="urn:microsoft.com/office/officeart/2008/layout/HexagonCluster"/>
    <dgm:cxn modelId="{ACF0C358-BDCA-4C18-8E26-83FE7F8FD50E}" type="presParOf" srcId="{7D42B431-C2AE-4C25-B985-EA69BE9D73AF}" destId="{D3D128E7-EBD7-49EA-ABA9-0F6E046E847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874591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5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3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67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3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00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43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5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18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967637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8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2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2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C1A9A09-6D32-451E-8C8C-24E5FFBD39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25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  <p:sldLayoutId id="2147483980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458" y="2836190"/>
            <a:ext cx="8539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Break   for   Lunch</a:t>
            </a:r>
          </a:p>
          <a:p>
            <a:pPr algn="ctr"/>
            <a:r>
              <a:rPr lang="es-US" sz="3600" b="1" dirty="0" smtClean="0">
                <a:solidFill>
                  <a:schemeClr val="tx1"/>
                </a:solidFill>
              </a:rPr>
              <a:t>Intermedio</a:t>
            </a:r>
            <a:r>
              <a:rPr lang="en-US" sz="3600" b="1" dirty="0" smtClean="0">
                <a:solidFill>
                  <a:schemeClr val="tx1"/>
                </a:solidFill>
              </a:rPr>
              <a:t> - Lunch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411915" y="1561132"/>
            <a:ext cx="3163269" cy="483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274320" lvl="0" indent="-457200">
              <a:defRPr sz="1800" b="0">
                <a:solidFill>
                  <a:srgbClr val="000000"/>
                </a:solidFill>
                <a:effectLst/>
              </a:defRPr>
            </a:pPr>
            <a:r>
              <a:rPr lang="es-US" sz="2200" dirty="0" smtClean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200" dirty="0" smtClean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Invites the FAMILY to PRAY the Rosary together, and consecrate our lives  to Mary through the Covenant of Love with her.</a:t>
            </a:r>
          </a:p>
          <a:p>
            <a:pPr marL="274320" lvl="0" indent="-457200">
              <a:defRPr sz="1800" b="0">
                <a:solidFill>
                  <a:srgbClr val="000000"/>
                </a:solidFill>
                <a:effectLst/>
              </a:defRPr>
            </a:pPr>
            <a:endParaRPr lang="es-US" sz="2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4320" lvl="0" indent="-457200">
              <a:defRPr sz="1800" b="0">
                <a:solidFill>
                  <a:srgbClr val="000000"/>
                </a:solidFill>
                <a:effectLst/>
              </a:defRPr>
            </a:pPr>
            <a:r>
              <a:rPr lang="es-US" sz="2200" dirty="0" smtClean="0"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Que invita a REZAR EN FAMILIA, el Rosario en lo posible, y a Consagrar la vida a María  mediante una Alianza con Ella.</a:t>
            </a:r>
            <a:endParaRPr lang="es-US" sz="2200" dirty="0">
              <a:solidFill>
                <a:srgbClr val="FFFF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hape 26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38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00000"/>
              </a:lnSpc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What are the specifics of the SRC?</a:t>
            </a:r>
            <a:r>
              <a:rPr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US" sz="2800" b="1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Qué es lo específico de la Campaña del Rosario?</a:t>
            </a:r>
            <a:endParaRPr lang="es-US" sz="2800" b="1" dirty="0">
              <a:solidFill>
                <a:srgbClr val="EAEAE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52" y="3448378"/>
            <a:ext cx="5359248" cy="3409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 r="15254" b="1650"/>
          <a:stretch/>
        </p:blipFill>
        <p:spPr>
          <a:xfrm>
            <a:off x="6188694" y="1131381"/>
            <a:ext cx="2955306" cy="231699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5066008" y="1534331"/>
            <a:ext cx="3422273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Offers the family a monthly message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</a:t>
            </a:r>
            <a:r>
              <a:rPr sz="20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ofrece</a:t>
            </a:r>
            <a:r>
              <a:rPr sz="2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</a:t>
            </a:r>
            <a:r>
              <a:rPr sz="20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</a:t>
            </a:r>
            <a:r>
              <a:rPr sz="2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MENSAJE MENSUAL</a:t>
            </a:r>
            <a:r>
              <a:rPr sz="2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sz="2000" b="1" dirty="0" smtClea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2" name="image.jpeg"/>
          <p:cNvPicPr/>
          <p:nvPr/>
        </p:nvPicPr>
        <p:blipFill rotWithShape="1">
          <a:blip r:embed="rId2">
            <a:extLst/>
          </a:blip>
          <a:srcRect t="21208" r="21734" b="12977"/>
          <a:stretch/>
        </p:blipFill>
        <p:spPr>
          <a:xfrm>
            <a:off x="5716" y="1255363"/>
            <a:ext cx="4423179" cy="2789696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4954371" y="3510605"/>
            <a:ext cx="4012985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l"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It cultivates our conscience and belonging to the Church through the contacts we develop at the parish level.</a:t>
            </a:r>
          </a:p>
          <a:p>
            <a:pPr lvl="0" algn="l"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>
              <a:defRPr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Cultiva</a:t>
            </a: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conciencia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pertenencia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a la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Iglesia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por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el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contacto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se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establece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cada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Parroquia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y en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cada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grupo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xfrm>
            <a:off x="415910" y="4339522"/>
            <a:ext cx="4012985" cy="21605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2000" b="1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Promotes inner transformation and awareness we are all called to be apostles.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US" sz="200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sz="2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Promueve</a:t>
            </a:r>
            <a:r>
              <a:rPr sz="2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-US" sz="2000" b="1" dirty="0" err="1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r>
              <a:rPr sz="2000" b="1" dirty="0" err="1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ansformación</a:t>
            </a:r>
            <a:r>
              <a:rPr sz="2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interior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sz="2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sz="20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conciencia</a:t>
            </a:r>
            <a:r>
              <a:rPr sz="2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sz="20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sz="2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</a:t>
            </a:r>
            <a:r>
              <a:rPr lang="en-US" sz="2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estamos</a:t>
            </a:r>
            <a:r>
              <a:rPr sz="2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llamados</a:t>
            </a:r>
            <a:r>
              <a:rPr sz="2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sz="20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</a:t>
            </a:r>
            <a:endParaRPr sz="20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apóstoles</a:t>
            </a:r>
            <a:r>
              <a:rPr sz="2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</a:t>
            </a:r>
            <a:r>
              <a:rPr sz="2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</a:t>
            </a:r>
            <a:r>
              <a:rPr sz="20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bautismo</a:t>
            </a:r>
            <a:r>
              <a:rPr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7" name="Shape 262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5536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00000"/>
              </a:lnSpc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What are the specifics of the SRC?</a:t>
            </a:r>
            <a:r>
              <a:rPr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US" sz="2800" b="1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Qué es lo específico de la Campaña del Rosario?</a:t>
            </a:r>
            <a:endParaRPr lang="es-US" sz="2800" b="1" dirty="0">
              <a:solidFill>
                <a:srgbClr val="EAEAE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2" animBg="1" advAuto="0"/>
      <p:bldP spid="272" grpId="3" animBg="1" advAuto="0"/>
      <p:bldP spid="273" grpId="5" animBg="1" advAuto="0"/>
      <p:bldP spid="274" grpId="4" uiExpand="1" build="p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xfrm>
            <a:off x="0" y="-2044"/>
            <a:ext cx="9144000" cy="1086925"/>
          </a:xfrm>
          <a:prstGeom prst="rect">
            <a:avLst/>
          </a:prstGeom>
          <a:solidFill>
            <a:schemeClr val="accent3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800" b="1" dirty="0" smtClean="0">
                <a:solidFill>
                  <a:srgbClr val="FFFF00"/>
                </a:solidFill>
              </a:rPr>
              <a:t>How does the campaign function?</a:t>
            </a:r>
            <a:r>
              <a:rPr lang="en-US" sz="2800" b="1" dirty="0" smtClean="0">
                <a:solidFill>
                  <a:srgbClr val="EAEAEA"/>
                </a:solidFill>
              </a:rPr>
              <a:t> </a:t>
            </a:r>
            <a:br>
              <a:rPr lang="en-US" sz="2800" b="1" dirty="0" smtClean="0">
                <a:solidFill>
                  <a:srgbClr val="EAEAEA"/>
                </a:solidFill>
              </a:rPr>
            </a:br>
            <a:r>
              <a:rPr sz="2800" b="1" dirty="0" smtClean="0">
                <a:solidFill>
                  <a:srgbClr val="EAEAEA"/>
                </a:solidFill>
              </a:rPr>
              <a:t>¿</a:t>
            </a:r>
            <a:r>
              <a:rPr sz="2800" b="1" dirty="0" err="1" smtClean="0">
                <a:solidFill>
                  <a:srgbClr val="EAEAEA"/>
                </a:solidFill>
              </a:rPr>
              <a:t>Cómo</a:t>
            </a:r>
            <a:r>
              <a:rPr sz="2800" b="1" dirty="0" smtClean="0">
                <a:solidFill>
                  <a:srgbClr val="EAEAEA"/>
                </a:solidFill>
              </a:rPr>
              <a:t> </a:t>
            </a:r>
            <a:r>
              <a:rPr sz="2800" b="1" dirty="0" err="1" smtClean="0">
                <a:solidFill>
                  <a:srgbClr val="EAEAEA"/>
                </a:solidFill>
              </a:rPr>
              <a:t>funciona</a:t>
            </a:r>
            <a:r>
              <a:rPr lang="en-US" sz="2800" b="1" dirty="0" smtClean="0">
                <a:solidFill>
                  <a:srgbClr val="EAEAEA"/>
                </a:solidFill>
              </a:rPr>
              <a:t> la </a:t>
            </a:r>
            <a:r>
              <a:rPr lang="en-US" sz="2800" b="1" dirty="0" err="1" smtClean="0">
                <a:solidFill>
                  <a:srgbClr val="EAEAEA"/>
                </a:solidFill>
              </a:rPr>
              <a:t>Campaña</a:t>
            </a:r>
            <a:r>
              <a:rPr sz="2800" b="1" dirty="0" smtClean="0">
                <a:solidFill>
                  <a:srgbClr val="EAEAEA"/>
                </a:solidFill>
              </a:rPr>
              <a:t>?</a:t>
            </a:r>
            <a:endParaRPr sz="2800" b="1" dirty="0">
              <a:solidFill>
                <a:srgbClr val="EAEAEA"/>
              </a:solidFill>
            </a:endParaRPr>
          </a:p>
        </p:txBody>
      </p:sp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xfrm>
            <a:off x="4719879" y="1295457"/>
            <a:ext cx="4525505" cy="29692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8322" indent="-298322" defTabSz="795527">
              <a:spcBef>
                <a:spcPts val="500"/>
              </a:spcBef>
              <a:buSzTx/>
              <a:buNone/>
              <a:defRPr sz="2436">
                <a:effectLst>
                  <a:outerShdw blurRad="11049" dist="22098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457200" lvl="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lang="en-US" sz="1800" b="1" dirty="0" smtClean="0">
                <a:solidFill>
                  <a:srgbClr val="FFFF00"/>
                </a:solidFill>
              </a:rPr>
              <a:t>Each MTA Image rotates permanently amongst 10 families, staying on each home for three days.</a:t>
            </a:r>
          </a:p>
          <a:p>
            <a:pPr marL="0" lvl="0" indent="-457200">
              <a:lnSpc>
                <a:spcPct val="110000"/>
              </a:lnSpc>
              <a:spcBef>
                <a:spcPts val="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1800" b="1" dirty="0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	</a:t>
            </a:r>
          </a:p>
          <a:p>
            <a:pPr marL="0" lvl="0" indent="-457200">
              <a:lnSpc>
                <a:spcPct val="110000"/>
              </a:lnSpc>
              <a:spcBef>
                <a:spcPts val="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1800" b="1" dirty="0" smtClean="0">
                <a:solidFill>
                  <a:srgbClr val="FFFFFF"/>
                </a:solidFill>
              </a:rPr>
              <a:t>1.	</a:t>
            </a:r>
            <a:r>
              <a:rPr sz="1800" b="1" dirty="0" err="1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Una</a:t>
            </a:r>
            <a:r>
              <a:rPr sz="1800" b="1" dirty="0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 </a:t>
            </a:r>
            <a:r>
              <a:rPr sz="1800" b="1" dirty="0" err="1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imagen</a:t>
            </a:r>
            <a:r>
              <a:rPr sz="1800" b="1" dirty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 </a:t>
            </a:r>
            <a:r>
              <a:rPr sz="1800" b="1" dirty="0" err="1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recorre</a:t>
            </a:r>
            <a:r>
              <a:rPr sz="1800" b="1" dirty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 10 </a:t>
            </a:r>
            <a:endParaRPr lang="en-US" sz="1800" b="1" dirty="0" smtClean="0">
              <a:solidFill>
                <a:srgbClr val="FFFFFF"/>
              </a:solidFill>
              <a:effectLst>
                <a:outerShdw blurRad="11049" dist="22098" dir="2700000" rotWithShape="0">
                  <a:srgbClr val="000000"/>
                </a:outerShdw>
              </a:effectLst>
            </a:endParaRPr>
          </a:p>
          <a:p>
            <a:pPr marL="0" lvl="0" indent="-457200">
              <a:lnSpc>
                <a:spcPct val="110000"/>
              </a:lnSpc>
              <a:spcBef>
                <a:spcPts val="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lang="en-US" sz="1800" b="1" dirty="0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	</a:t>
            </a:r>
            <a:r>
              <a:rPr sz="1800" b="1" dirty="0" err="1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familias</a:t>
            </a:r>
            <a:r>
              <a:rPr sz="1800" b="1" dirty="0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 </a:t>
            </a:r>
            <a:r>
              <a:rPr sz="1800" b="1" dirty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en forma </a:t>
            </a:r>
            <a:r>
              <a:rPr sz="1800" b="1" dirty="0" err="1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permanente</a:t>
            </a:r>
            <a:r>
              <a:rPr sz="1800" b="1" dirty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, 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	</a:t>
            </a:r>
            <a:r>
              <a:rPr sz="1800" b="1" dirty="0" err="1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quedándos</a:t>
            </a:r>
            <a:r>
              <a:rPr lang="en-US" sz="1800" b="1" dirty="0" err="1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 	</a:t>
            </a:r>
            <a:r>
              <a:rPr lang="en-US" sz="1800" b="1" dirty="0" err="1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tres</a:t>
            </a:r>
            <a:r>
              <a:rPr sz="1800" b="1" dirty="0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 </a:t>
            </a:r>
            <a:r>
              <a:rPr sz="1800" b="1" dirty="0" err="1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días</a:t>
            </a:r>
            <a:r>
              <a:rPr sz="1800" b="1" dirty="0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 </a:t>
            </a:r>
            <a:r>
              <a:rPr sz="1800" b="1" dirty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en 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	</a:t>
            </a:r>
            <a:r>
              <a:rPr sz="1800" b="1" dirty="0" err="1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cada</a:t>
            </a:r>
            <a:r>
              <a:rPr sz="1800" b="1" dirty="0" smtClean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 </a:t>
            </a:r>
            <a:r>
              <a:rPr sz="1800" b="1" dirty="0">
                <a:solidFill>
                  <a:srgbClr val="FFFFFF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rPr>
              <a:t>casa.</a:t>
            </a:r>
          </a:p>
        </p:txBody>
      </p:sp>
      <p:pic>
        <p:nvPicPr>
          <p:cNvPr id="279" name="Familie2.png"/>
          <p:cNvPicPr/>
          <p:nvPr/>
        </p:nvPicPr>
        <p:blipFill rotWithShape="1">
          <a:blip r:embed="rId2">
            <a:extLst/>
          </a:blip>
          <a:srcRect t="18418" r="13842"/>
          <a:stretch/>
        </p:blipFill>
        <p:spPr>
          <a:xfrm>
            <a:off x="4055592" y="4159250"/>
            <a:ext cx="4281408" cy="2698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9" y="1912646"/>
            <a:ext cx="3709017" cy="4945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00" y="120601"/>
            <a:ext cx="595349" cy="79379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3" build="p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67408" y="1416084"/>
            <a:ext cx="4508863" cy="18016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indent="-457200">
              <a:lnSpc>
                <a:spcPct val="100000"/>
              </a:lnSpc>
              <a:defRPr sz="1800" b="0">
                <a:solidFill>
                  <a:srgbClr val="000000"/>
                </a:solidFill>
                <a:effectLst/>
              </a:defRPr>
            </a:pPr>
            <a:r>
              <a:rPr lang="es-US" sz="2000" b="1" dirty="0" smtClean="0">
                <a:solidFill>
                  <a:srgbClr val="EAEAEA"/>
                </a:solidFill>
              </a:rPr>
              <a:t>2.	Cada Imagen está a cargo de 	un(a) misionera (o), 	</a:t>
            </a:r>
            <a:br>
              <a:rPr lang="es-US" sz="2000" b="1" dirty="0" smtClean="0">
                <a:solidFill>
                  <a:srgbClr val="EAEAEA"/>
                </a:solidFill>
              </a:rPr>
            </a:br>
            <a:r>
              <a:rPr lang="es-US" sz="2000" b="1" dirty="0" smtClean="0">
                <a:solidFill>
                  <a:srgbClr val="EAEAEA"/>
                </a:solidFill>
              </a:rPr>
              <a:t>	es bendecida en el Santuario, 	tiene una forma 	original y 	propia de la campaña.</a:t>
            </a:r>
            <a:endParaRPr lang="es-US" sz="2000" b="1" dirty="0">
              <a:solidFill>
                <a:srgbClr val="EAEAEA"/>
              </a:solidFill>
            </a:endParaRPr>
          </a:p>
        </p:txBody>
      </p:sp>
      <p:sp>
        <p:nvSpPr>
          <p:cNvPr id="6" name="Shape 276"/>
          <p:cNvSpPr txBox="1">
            <a:spLocks/>
          </p:cNvSpPr>
          <p:nvPr/>
        </p:nvSpPr>
        <p:spPr>
          <a:xfrm>
            <a:off x="0" y="-2044"/>
            <a:ext cx="9144000" cy="1217867"/>
          </a:xfrm>
          <a:prstGeom prst="rect">
            <a:avLst/>
          </a:prstGeom>
          <a:solidFill>
            <a:schemeClr val="accent3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00"/>
                </a:solidFill>
              </a:rPr>
              <a:t>How does the campaign function?</a:t>
            </a:r>
            <a:r>
              <a:rPr lang="en-US" sz="3200" b="1" dirty="0" smtClean="0">
                <a:solidFill>
                  <a:srgbClr val="EAEAEA"/>
                </a:solidFill>
              </a:rPr>
              <a:t> </a:t>
            </a:r>
            <a:br>
              <a:rPr lang="en-US" sz="3200" b="1" dirty="0" smtClean="0">
                <a:solidFill>
                  <a:srgbClr val="EAEAEA"/>
                </a:solidFill>
              </a:rPr>
            </a:br>
            <a:r>
              <a:rPr lang="en-US" sz="3200" b="1" dirty="0" smtClean="0">
                <a:solidFill>
                  <a:srgbClr val="EAEAEA"/>
                </a:solidFill>
              </a:rPr>
              <a:t>¿</a:t>
            </a:r>
            <a:r>
              <a:rPr lang="en-US" sz="3200" b="1" dirty="0" err="1" smtClean="0">
                <a:solidFill>
                  <a:srgbClr val="EAEAEA"/>
                </a:solidFill>
              </a:rPr>
              <a:t>Cómo</a:t>
            </a:r>
            <a:r>
              <a:rPr lang="en-US" sz="3200" b="1" dirty="0" smtClean="0">
                <a:solidFill>
                  <a:srgbClr val="EAEAEA"/>
                </a:solidFill>
              </a:rPr>
              <a:t> </a:t>
            </a:r>
            <a:r>
              <a:rPr lang="en-US" sz="3200" b="1" dirty="0" err="1" smtClean="0">
                <a:solidFill>
                  <a:srgbClr val="EAEAEA"/>
                </a:solidFill>
              </a:rPr>
              <a:t>funciona</a:t>
            </a:r>
            <a:r>
              <a:rPr lang="en-US" sz="3200" b="1" dirty="0" smtClean="0">
                <a:solidFill>
                  <a:srgbClr val="EAEAEA"/>
                </a:solidFill>
              </a:rPr>
              <a:t> la </a:t>
            </a:r>
            <a:r>
              <a:rPr lang="en-US" sz="3200" b="1" dirty="0" err="1" smtClean="0">
                <a:solidFill>
                  <a:srgbClr val="EAEAEA"/>
                </a:solidFill>
              </a:rPr>
              <a:t>Campaña</a:t>
            </a:r>
            <a:r>
              <a:rPr lang="en-US" sz="3200" b="1" dirty="0" smtClean="0">
                <a:solidFill>
                  <a:srgbClr val="EAEAEA"/>
                </a:solidFill>
              </a:rPr>
              <a:t>?</a:t>
            </a:r>
            <a:endParaRPr lang="en-US" sz="3200" b="1" dirty="0">
              <a:solidFill>
                <a:srgbClr val="EAEAEA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00" y="120601"/>
            <a:ext cx="595349" cy="7937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2" y="3998562"/>
            <a:ext cx="2144578" cy="2859437"/>
          </a:xfrm>
          <a:prstGeom prst="rect">
            <a:avLst/>
          </a:prstGeom>
        </p:spPr>
      </p:pic>
      <p:sp>
        <p:nvSpPr>
          <p:cNvPr id="9" name="Shape 281"/>
          <p:cNvSpPr txBox="1">
            <a:spLocks/>
          </p:cNvSpPr>
          <p:nvPr/>
        </p:nvSpPr>
        <p:spPr>
          <a:xfrm>
            <a:off x="2582947" y="4802362"/>
            <a:ext cx="5754053" cy="21793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indent="-457200">
              <a:lnSpc>
                <a:spcPct val="100000"/>
              </a:lnSpc>
              <a:buAutoNum type="arabicPeriod" startAt="2"/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000" b="1" dirty="0" smtClean="0">
                <a:solidFill>
                  <a:srgbClr val="FFFF00"/>
                </a:solidFill>
              </a:rPr>
              <a:t>    Each Image is looked after by a 	Missionary</a:t>
            </a:r>
          </a:p>
          <a:p>
            <a:pPr>
              <a:lnSpc>
                <a:spcPct val="100000"/>
              </a:lnSpc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000" b="1" dirty="0" smtClean="0">
                <a:solidFill>
                  <a:srgbClr val="FFFF00"/>
                </a:solidFill>
              </a:rPr>
              <a:t>           The MTA image is blessed at the 	Shrine 	and it has a very special 	and unique  	form, particular only 	to the Campaign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8" t="17062" r="4827" b="2916"/>
          <a:stretch/>
        </p:blipFill>
        <p:spPr>
          <a:xfrm>
            <a:off x="4903878" y="1215824"/>
            <a:ext cx="4245155" cy="3774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526940" y="4336271"/>
            <a:ext cx="7966128" cy="1629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609600" lvl="0" indent="-609600" algn="l">
              <a:lnSpc>
                <a:spcPct val="8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No 1.  </a:t>
            </a:r>
          </a:p>
          <a:p>
            <a:pPr marL="609600" lvl="0" indent="-609600" algn="l">
              <a:lnSpc>
                <a:spcPct val="8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C</a:t>
            </a:r>
            <a:r>
              <a:rPr sz="20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uidar</a:t>
            </a:r>
            <a:r>
              <a:rPr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que</a:t>
            </a:r>
            <a:r>
              <a:rPr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la </a:t>
            </a:r>
            <a:r>
              <a:rPr sz="20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Imagen</a:t>
            </a:r>
            <a:r>
              <a:rPr lang="en-US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camine</a:t>
            </a:r>
            <a:r>
              <a:rPr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bien</a:t>
            </a:r>
            <a:r>
              <a:rPr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, </a:t>
            </a:r>
            <a:endParaRPr lang="en-US" sz="200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609600" lvl="0" indent="-609600" algn="l">
              <a:lnSpc>
                <a:spcPct val="8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O</a:t>
            </a:r>
            <a:r>
              <a:rPr sz="20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rientando</a:t>
            </a:r>
            <a:r>
              <a:rPr lang="en-US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espiritualmente</a:t>
            </a:r>
            <a:r>
              <a:rPr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, </a:t>
            </a:r>
            <a:endParaRPr lang="en-US" sz="200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609600" lvl="0" indent="-609600" algn="l">
              <a:lnSpc>
                <a:spcPct val="8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Dando </a:t>
            </a:r>
            <a:r>
              <a:rPr lang="en-US" sz="20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todo</a:t>
            </a:r>
            <a:r>
              <a:rPr lang="en-US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el </a:t>
            </a:r>
            <a:r>
              <a:rPr lang="en-US" sz="20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a</a:t>
            </a:r>
            <a:r>
              <a:rPr sz="20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poy</a:t>
            </a:r>
            <a:r>
              <a:rPr lang="en-US" sz="20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o</a:t>
            </a:r>
            <a:r>
              <a:rPr lang="en-US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necesario</a:t>
            </a:r>
            <a:endParaRPr sz="2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609600" lvl="0" indent="-609600" algn="l">
              <a:lnSpc>
                <a:spcPct val="8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en-US" sz="20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</a:t>
            </a:r>
            <a:r>
              <a:rPr sz="20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rocurando</a:t>
            </a:r>
            <a:r>
              <a:rPr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mantener</a:t>
            </a:r>
            <a:r>
              <a:rPr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unidas</a:t>
            </a:r>
            <a:r>
              <a:rPr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las</a:t>
            </a:r>
            <a:r>
              <a:rPr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familias</a:t>
            </a:r>
            <a:r>
              <a:rPr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que</a:t>
            </a:r>
            <a:r>
              <a:rPr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la </a:t>
            </a:r>
            <a:r>
              <a:rPr sz="2000" dirty="0" err="1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reciben</a:t>
            </a:r>
            <a:r>
              <a:rPr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.</a:t>
            </a:r>
          </a:p>
        </p:txBody>
      </p:sp>
      <p:pic>
        <p:nvPicPr>
          <p:cNvPr id="288" name="Österreich-PH-Nestschaukel.jpg"/>
          <p:cNvPicPr/>
          <p:nvPr/>
        </p:nvPicPr>
        <p:blipFill rotWithShape="1">
          <a:blip r:embed="rId2">
            <a:extLst/>
          </a:blip>
          <a:srcRect t="42525" r="49251" b="23726"/>
          <a:stretch/>
        </p:blipFill>
        <p:spPr>
          <a:xfrm>
            <a:off x="5951349" y="2386740"/>
            <a:ext cx="3022170" cy="314244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76"/>
          <p:cNvSpPr txBox="1">
            <a:spLocks/>
          </p:cNvSpPr>
          <p:nvPr/>
        </p:nvSpPr>
        <p:spPr>
          <a:xfrm>
            <a:off x="0" y="13461"/>
            <a:ext cx="9144000" cy="1534076"/>
          </a:xfrm>
          <a:prstGeom prst="rect">
            <a:avLst/>
          </a:prstGeom>
          <a:solidFill>
            <a:srgbClr val="C00000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00"/>
                </a:solidFill>
              </a:rPr>
              <a:t>Responsibilities of the Missionary </a:t>
            </a:r>
            <a:r>
              <a:rPr lang="en-US" sz="2000" b="1" dirty="0" smtClean="0">
                <a:solidFill>
                  <a:srgbClr val="FFFF00"/>
                </a:solidFill>
              </a:rPr>
              <a:t>(Coordinator)</a:t>
            </a:r>
          </a:p>
          <a:p>
            <a:pPr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000" b="1" dirty="0" smtClean="0">
                <a:solidFill>
                  <a:srgbClr val="EAEAEA"/>
                </a:solidFill>
              </a:rPr>
              <a:t> </a:t>
            </a:r>
            <a:r>
              <a:rPr lang="en-US" sz="3200" b="1" dirty="0" smtClean="0">
                <a:solidFill>
                  <a:srgbClr val="EAEAEA"/>
                </a:solidFill>
              </a:rPr>
              <a:t/>
            </a:r>
            <a:br>
              <a:rPr lang="en-US" sz="3200" b="1" dirty="0" smtClean="0">
                <a:solidFill>
                  <a:srgbClr val="EAEAEA"/>
                </a:solidFill>
              </a:rPr>
            </a:br>
            <a:r>
              <a:rPr lang="en-US" sz="3200" b="1" dirty="0" err="1" smtClean="0">
                <a:solidFill>
                  <a:srgbClr val="EAEAEA"/>
                </a:solidFill>
              </a:rPr>
              <a:t>Responsabilidades</a:t>
            </a:r>
            <a:r>
              <a:rPr lang="en-US" sz="3200" b="1" dirty="0" smtClean="0">
                <a:solidFill>
                  <a:srgbClr val="EAEAEA"/>
                </a:solidFill>
              </a:rPr>
              <a:t> del (la) </a:t>
            </a:r>
            <a:r>
              <a:rPr lang="en-US" sz="3200" b="1" dirty="0" err="1" smtClean="0">
                <a:solidFill>
                  <a:srgbClr val="EAEAEA"/>
                </a:solidFill>
              </a:rPr>
              <a:t>Misionero</a:t>
            </a:r>
            <a:r>
              <a:rPr lang="en-US" sz="3200" b="1" dirty="0" smtClean="0">
                <a:solidFill>
                  <a:srgbClr val="EAEAEA"/>
                </a:solidFill>
              </a:rPr>
              <a:t>(a)</a:t>
            </a:r>
            <a:endParaRPr lang="en-US" sz="3200" b="1" dirty="0">
              <a:solidFill>
                <a:srgbClr val="EAEAEA"/>
              </a:solidFill>
            </a:endParaRPr>
          </a:p>
        </p:txBody>
      </p:sp>
      <p:sp>
        <p:nvSpPr>
          <p:cNvPr id="7" name="Shape 287"/>
          <p:cNvSpPr/>
          <p:nvPr/>
        </p:nvSpPr>
        <p:spPr>
          <a:xfrm>
            <a:off x="464950" y="1685608"/>
            <a:ext cx="7966128" cy="1629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609600" lvl="0" indent="-609600" algn="l">
              <a:lnSpc>
                <a:spcPct val="8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No 1</a:t>
            </a: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.  </a:t>
            </a:r>
          </a:p>
          <a:p>
            <a:pPr marL="609600" lvl="0" indent="-609600" algn="l">
              <a:lnSpc>
                <a:spcPct val="8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Make sure rotation goes smoothly</a:t>
            </a:r>
            <a:r>
              <a:rPr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, </a:t>
            </a:r>
            <a:endParaRPr lang="en-US" sz="20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609600" lvl="0" indent="-609600" algn="l">
              <a:lnSpc>
                <a:spcPct val="8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Assist spiritually</a:t>
            </a:r>
          </a:p>
          <a:p>
            <a:pPr marL="609600" lvl="0" indent="-609600" algn="l">
              <a:lnSpc>
                <a:spcPct val="8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Helping as much as possible</a:t>
            </a:r>
            <a:endParaRPr sz="2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609600" lvl="0" indent="-609600" algn="l">
              <a:lnSpc>
                <a:spcPct val="8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Try to have the families that receive the MTA united</a:t>
            </a:r>
            <a:r>
              <a:rPr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.</a:t>
            </a:r>
            <a:endParaRPr sz="2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2" animBg="1" advAuto="0"/>
      <p:bldP spid="7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1023453" y="4675438"/>
            <a:ext cx="4496125" cy="14319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s-US" sz="24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No.2 </a:t>
            </a:r>
            <a:r>
              <a:rPr lang="es-US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s-US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US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Ella o él es el nexo con la Coordinación de la Virgen Peregrina, y </a:t>
            </a:r>
            <a:br>
              <a:rPr lang="es-US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US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la Parroquia</a:t>
            </a:r>
            <a:r>
              <a:rPr lang="es-US" sz="2000" dirty="0" smtClean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.</a:t>
            </a:r>
            <a:r>
              <a:rPr lang="es-US"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US" sz="2000" dirty="0">
              <a:solidFill>
                <a:srgbClr val="EAEAE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1" name="DSC00238.jpg"/>
          <p:cNvPicPr/>
          <p:nvPr/>
        </p:nvPicPr>
        <p:blipFill rotWithShape="1">
          <a:blip r:embed="rId2">
            <a:extLst/>
          </a:blip>
          <a:srcRect l="11658" t="16761" r="18335" b="8435"/>
          <a:stretch/>
        </p:blipFill>
        <p:spPr>
          <a:xfrm>
            <a:off x="6346556" y="3170775"/>
            <a:ext cx="2557221" cy="36421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76"/>
          <p:cNvSpPr txBox="1">
            <a:spLocks/>
          </p:cNvSpPr>
          <p:nvPr/>
        </p:nvSpPr>
        <p:spPr>
          <a:xfrm>
            <a:off x="0" y="13461"/>
            <a:ext cx="9144000" cy="1266856"/>
          </a:xfrm>
          <a:prstGeom prst="rect">
            <a:avLst/>
          </a:prstGeom>
          <a:solidFill>
            <a:srgbClr val="C00000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000" b="1" dirty="0" smtClean="0">
                <a:solidFill>
                  <a:srgbClr val="FFFF00"/>
                </a:solidFill>
              </a:rPr>
              <a:t>Responsibilities of the Missionary </a:t>
            </a:r>
            <a:r>
              <a:rPr lang="en-US" sz="2000" dirty="0" smtClean="0">
                <a:solidFill>
                  <a:srgbClr val="FFFF00"/>
                </a:solidFill>
              </a:rPr>
              <a:t>(Coordinator)</a:t>
            </a:r>
          </a:p>
          <a:p>
            <a:pPr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000" dirty="0" smtClean="0">
                <a:solidFill>
                  <a:srgbClr val="EAEAEA"/>
                </a:solidFill>
              </a:rPr>
              <a:t> </a:t>
            </a:r>
            <a:r>
              <a:rPr lang="en-US" sz="3000" b="1" dirty="0" smtClean="0">
                <a:solidFill>
                  <a:srgbClr val="EAEAEA"/>
                </a:solidFill>
              </a:rPr>
              <a:t/>
            </a:r>
            <a:br>
              <a:rPr lang="en-US" sz="3000" b="1" dirty="0" smtClean="0">
                <a:solidFill>
                  <a:srgbClr val="EAEAEA"/>
                </a:solidFill>
              </a:rPr>
            </a:br>
            <a:r>
              <a:rPr lang="en-US" sz="3000" b="1" dirty="0" err="1" smtClean="0">
                <a:solidFill>
                  <a:srgbClr val="EAEAEA"/>
                </a:solidFill>
              </a:rPr>
              <a:t>Responsabilidades</a:t>
            </a:r>
            <a:r>
              <a:rPr lang="en-US" sz="3000" b="1" dirty="0" smtClean="0">
                <a:solidFill>
                  <a:srgbClr val="EAEAEA"/>
                </a:solidFill>
              </a:rPr>
              <a:t> del (la) </a:t>
            </a:r>
            <a:r>
              <a:rPr lang="en-US" sz="3000" b="1" dirty="0" err="1" smtClean="0">
                <a:solidFill>
                  <a:srgbClr val="EAEAEA"/>
                </a:solidFill>
              </a:rPr>
              <a:t>Misionero</a:t>
            </a:r>
            <a:r>
              <a:rPr lang="en-US" sz="3000" b="1" dirty="0" smtClean="0">
                <a:solidFill>
                  <a:srgbClr val="EAEAEA"/>
                </a:solidFill>
              </a:rPr>
              <a:t>(a)</a:t>
            </a:r>
            <a:endParaRPr lang="en-US" sz="3000" b="1" dirty="0">
              <a:solidFill>
                <a:srgbClr val="EAEAEA"/>
              </a:solidFill>
            </a:endParaRPr>
          </a:p>
        </p:txBody>
      </p:sp>
      <p:sp>
        <p:nvSpPr>
          <p:cNvPr id="5" name="Shape 290"/>
          <p:cNvSpPr txBox="1">
            <a:spLocks/>
          </p:cNvSpPr>
          <p:nvPr/>
        </p:nvSpPr>
        <p:spPr>
          <a:xfrm>
            <a:off x="4279997" y="1280317"/>
            <a:ext cx="4306064" cy="19443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No.2 </a:t>
            </a: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He or she is the link with the Pilgrim MTA Apostolate, at the local Shrine and the parish</a:t>
            </a: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4" y="1685615"/>
            <a:ext cx="3457394" cy="259056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1" animBg="1" advAuto="0"/>
      <p:bldP spid="5" grpId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xfrm>
            <a:off x="5171267" y="3983064"/>
            <a:ext cx="3864241" cy="235574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s-US" b="1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No. 3</a:t>
            </a:r>
            <a:br>
              <a:rPr lang="es-US" b="1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US"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misionera (o) se preocupa de distribuir los mensajes</a:t>
            </a:r>
            <a:br>
              <a:rPr lang="es-US"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US"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US"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US"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que las visitas de la imagen caminen bien.</a:t>
            </a:r>
            <a:endParaRPr lang="es-US" sz="2000" dirty="0">
              <a:solidFill>
                <a:srgbClr val="EAEAE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4" name="image.jpeg"/>
          <p:cNvPicPr/>
          <p:nvPr/>
        </p:nvPicPr>
        <p:blipFill rotWithShape="1">
          <a:blip r:embed="rId2">
            <a:extLst/>
          </a:blip>
          <a:srcRect l="12660" t="14141" r="9759" b="11429"/>
          <a:stretch/>
        </p:blipFill>
        <p:spPr>
          <a:xfrm>
            <a:off x="211813" y="2296334"/>
            <a:ext cx="4804474" cy="34561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76"/>
          <p:cNvSpPr txBox="1">
            <a:spLocks/>
          </p:cNvSpPr>
          <p:nvPr/>
        </p:nvSpPr>
        <p:spPr>
          <a:xfrm>
            <a:off x="0" y="0"/>
            <a:ext cx="9144000" cy="1332858"/>
          </a:xfrm>
          <a:prstGeom prst="rect">
            <a:avLst/>
          </a:prstGeom>
          <a:solidFill>
            <a:srgbClr val="C00000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000" b="1" dirty="0" smtClean="0">
                <a:solidFill>
                  <a:srgbClr val="FFFF00"/>
                </a:solidFill>
              </a:rPr>
              <a:t>Responsibilities of the Missionary </a:t>
            </a:r>
            <a:r>
              <a:rPr lang="en-US" sz="2000" dirty="0" smtClean="0">
                <a:solidFill>
                  <a:srgbClr val="FFFF00"/>
                </a:solidFill>
              </a:rPr>
              <a:t>(Coordinator)</a:t>
            </a:r>
          </a:p>
          <a:p>
            <a:pPr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000" dirty="0" smtClean="0">
                <a:solidFill>
                  <a:srgbClr val="EAEAEA"/>
                </a:solidFill>
              </a:rPr>
              <a:t> </a:t>
            </a:r>
            <a:r>
              <a:rPr lang="en-US" sz="3000" b="1" dirty="0" smtClean="0">
                <a:solidFill>
                  <a:srgbClr val="EAEAEA"/>
                </a:solidFill>
              </a:rPr>
              <a:t/>
            </a:r>
            <a:br>
              <a:rPr lang="en-US" sz="3000" b="1" dirty="0" smtClean="0">
                <a:solidFill>
                  <a:srgbClr val="EAEAEA"/>
                </a:solidFill>
              </a:rPr>
            </a:br>
            <a:r>
              <a:rPr lang="en-US" sz="3000" b="1" dirty="0" err="1" smtClean="0">
                <a:solidFill>
                  <a:srgbClr val="EAEAEA"/>
                </a:solidFill>
              </a:rPr>
              <a:t>Responsabilidades</a:t>
            </a:r>
            <a:r>
              <a:rPr lang="en-US" sz="3000" b="1" dirty="0" smtClean="0">
                <a:solidFill>
                  <a:srgbClr val="EAEAEA"/>
                </a:solidFill>
              </a:rPr>
              <a:t> del (la) </a:t>
            </a:r>
            <a:r>
              <a:rPr lang="en-US" sz="3000" b="1" dirty="0" err="1" smtClean="0">
                <a:solidFill>
                  <a:srgbClr val="EAEAEA"/>
                </a:solidFill>
              </a:rPr>
              <a:t>Misionero</a:t>
            </a:r>
            <a:r>
              <a:rPr lang="en-US" sz="3000" b="1" dirty="0" smtClean="0">
                <a:solidFill>
                  <a:srgbClr val="EAEAEA"/>
                </a:solidFill>
              </a:rPr>
              <a:t>(a)</a:t>
            </a:r>
            <a:endParaRPr lang="en-US" sz="3000" b="1" dirty="0">
              <a:solidFill>
                <a:srgbClr val="EAEAEA"/>
              </a:solidFill>
            </a:endParaRPr>
          </a:p>
        </p:txBody>
      </p:sp>
      <p:sp>
        <p:nvSpPr>
          <p:cNvPr id="6" name="Shape 293"/>
          <p:cNvSpPr txBox="1">
            <a:spLocks/>
          </p:cNvSpPr>
          <p:nvPr/>
        </p:nvSpPr>
        <p:spPr>
          <a:xfrm>
            <a:off x="5171267" y="1418097"/>
            <a:ext cx="3864241" cy="24797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lnSpc>
                <a:spcPct val="100000"/>
              </a:lnSpc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No. 3</a:t>
            </a:r>
          </a:p>
          <a:p>
            <a:pPr>
              <a:lnSpc>
                <a:spcPct val="100000"/>
              </a:lnSpc>
              <a:defRPr sz="1800" b="0">
                <a:solidFill>
                  <a:srgbClr val="000000"/>
                </a:solidFill>
                <a:effectLst/>
              </a:defRPr>
            </a:pPr>
            <a:r>
              <a:rPr lang="en-US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Missionary makes sure each one on the rotation receive the messages.</a:t>
            </a:r>
          </a:p>
          <a:p>
            <a:pPr>
              <a:lnSpc>
                <a:spcPct val="100000"/>
              </a:lnSpc>
              <a:defRPr sz="1800" b="0">
                <a:solidFill>
                  <a:srgbClr val="000000"/>
                </a:solidFill>
                <a:effectLst/>
              </a:defRPr>
            </a:pPr>
            <a:endParaRPr lang="en-US" sz="20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Missionary makes sure all visits of the Pilgrim MTA go smoothly.</a:t>
            </a:r>
            <a:endParaRPr lang="en-US" sz="2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247972" y="4013841"/>
            <a:ext cx="4633994" cy="27690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lvl="0" defTabSz="402336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400" b="1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No. 4 </a:t>
            </a:r>
            <a:r>
              <a:rPr lang="en-US"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n-US"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Los 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días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18 de 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cada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mes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, 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invita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a 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las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familias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	al </a:t>
            </a:r>
            <a:r>
              <a:rPr sz="2000" dirty="0" err="1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Santuario</a:t>
            </a:r>
            <a:r>
              <a:rPr lang="en-US"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n-US"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o</a:t>
            </a:r>
            <a:r>
              <a:rPr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a la 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Parroquia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n-US"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a </a:t>
            </a:r>
            <a:r>
              <a:rPr sz="2000" dirty="0" err="1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celebrar</a:t>
            </a:r>
            <a:r>
              <a:rPr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una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“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Liturgia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Mariana”, </a:t>
            </a:r>
            <a:r>
              <a:rPr lang="en-US"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n-US" sz="2000" dirty="0" err="1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</a:t>
            </a:r>
            <a:r>
              <a:rPr sz="2000" dirty="0" err="1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lamada</a:t>
            </a:r>
            <a:r>
              <a:rPr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Día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de Alianza. </a:t>
            </a:r>
            <a:b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n-US"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n-US"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En 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lo 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posible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se 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celebra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la Santa Misa, se 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reza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	el Rosario y se 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renueva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la Alianza con  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las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oraciones</a:t>
            </a:r>
            <a:r>
              <a:rPr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propias</a:t>
            </a:r>
            <a:r>
              <a:rPr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para </a:t>
            </a:r>
            <a:r>
              <a:rPr sz="2000" dirty="0" err="1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ello</a:t>
            </a:r>
            <a:r>
              <a:rPr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.</a:t>
            </a:r>
            <a:endParaRPr sz="2000" dirty="0">
              <a:solidFill>
                <a:srgbClr val="EAEAE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  <p:sp>
        <p:nvSpPr>
          <p:cNvPr id="4" name="Shape 297"/>
          <p:cNvSpPr txBox="1">
            <a:spLocks/>
          </p:cNvSpPr>
          <p:nvPr/>
        </p:nvSpPr>
        <p:spPr>
          <a:xfrm>
            <a:off x="4339525" y="1317357"/>
            <a:ext cx="4556501" cy="27690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defTabSz="402336">
              <a:defRPr sz="1800" b="0">
                <a:solidFill>
                  <a:srgbClr val="000000"/>
                </a:solidFill>
                <a:effectLst/>
              </a:defRPr>
            </a:pPr>
            <a:r>
              <a:rPr lang="es-ES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No. 4 </a:t>
            </a:r>
            <a:br>
              <a:rPr lang="es-ES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Every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18th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the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Missionary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invites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the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families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on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her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rotation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to come to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the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Shrine to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celebrate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Covenant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Day.</a:t>
            </a:r>
          </a:p>
          <a:p>
            <a:pPr defTabSz="402336">
              <a:defRPr sz="1800" b="0">
                <a:solidFill>
                  <a:srgbClr val="000000"/>
                </a:solidFill>
                <a:effectLst/>
              </a:defRPr>
            </a:pP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Every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18th,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if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posible,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all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participate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of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Holy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Mass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,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pray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the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Rosary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and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renew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the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Covenant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of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Love</a:t>
            </a:r>
            <a:r>
              <a:rPr lang="es-E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with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the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proper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prayers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.</a:t>
            </a:r>
            <a:endParaRPr lang="es-ES" sz="2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  <p:sp>
        <p:nvSpPr>
          <p:cNvPr id="5" name="Shape 276"/>
          <p:cNvSpPr txBox="1">
            <a:spLocks/>
          </p:cNvSpPr>
          <p:nvPr/>
        </p:nvSpPr>
        <p:spPr>
          <a:xfrm>
            <a:off x="0" y="0"/>
            <a:ext cx="9144000" cy="1084887"/>
          </a:xfrm>
          <a:prstGeom prst="rect">
            <a:avLst/>
          </a:prstGeom>
          <a:solidFill>
            <a:srgbClr val="C00000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000" b="1" dirty="0" smtClean="0">
                <a:solidFill>
                  <a:srgbClr val="FFFF00"/>
                </a:solidFill>
              </a:rPr>
              <a:t>Responsibilities of the Missionary </a:t>
            </a:r>
            <a:r>
              <a:rPr lang="en-US" sz="2000" dirty="0" smtClean="0">
                <a:solidFill>
                  <a:srgbClr val="FFFF00"/>
                </a:solidFill>
              </a:rPr>
              <a:t>(Coordinator)</a:t>
            </a:r>
            <a:r>
              <a:rPr lang="en-US" sz="2000" dirty="0" smtClean="0">
                <a:solidFill>
                  <a:srgbClr val="EAEAEA"/>
                </a:solidFill>
              </a:rPr>
              <a:t> </a:t>
            </a:r>
            <a:r>
              <a:rPr lang="en-US" sz="3000" b="1" dirty="0" smtClean="0">
                <a:solidFill>
                  <a:srgbClr val="EAEAEA"/>
                </a:solidFill>
              </a:rPr>
              <a:t/>
            </a:r>
            <a:br>
              <a:rPr lang="en-US" sz="3000" b="1" dirty="0" smtClean="0">
                <a:solidFill>
                  <a:srgbClr val="EAEAEA"/>
                </a:solidFill>
              </a:rPr>
            </a:br>
            <a:r>
              <a:rPr lang="en-US" sz="3000" b="1" dirty="0" err="1" smtClean="0">
                <a:solidFill>
                  <a:srgbClr val="EAEAEA"/>
                </a:solidFill>
              </a:rPr>
              <a:t>Responsabilidades</a:t>
            </a:r>
            <a:r>
              <a:rPr lang="en-US" sz="3000" b="1" dirty="0" smtClean="0">
                <a:solidFill>
                  <a:srgbClr val="EAEAEA"/>
                </a:solidFill>
              </a:rPr>
              <a:t> del (la) </a:t>
            </a:r>
            <a:r>
              <a:rPr lang="en-US" sz="3000" b="1" dirty="0" err="1" smtClean="0">
                <a:solidFill>
                  <a:srgbClr val="EAEAEA"/>
                </a:solidFill>
              </a:rPr>
              <a:t>Misionero</a:t>
            </a:r>
            <a:r>
              <a:rPr lang="en-US" sz="3000" b="1" dirty="0" smtClean="0">
                <a:solidFill>
                  <a:srgbClr val="EAEAEA"/>
                </a:solidFill>
              </a:rPr>
              <a:t>(a)</a:t>
            </a:r>
            <a:endParaRPr lang="en-US" sz="3000" b="1" dirty="0">
              <a:solidFill>
                <a:srgbClr val="EAEAE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1854"/>
          <a:stretch/>
        </p:blipFill>
        <p:spPr>
          <a:xfrm>
            <a:off x="402957" y="1271883"/>
            <a:ext cx="3533613" cy="2647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21" y="4225897"/>
            <a:ext cx="3471481" cy="232110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1" animBg="1" advAuto="0"/>
      <p:bldP spid="4" grpId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76"/>
          <p:cNvSpPr txBox="1">
            <a:spLocks/>
          </p:cNvSpPr>
          <p:nvPr/>
        </p:nvSpPr>
        <p:spPr>
          <a:xfrm>
            <a:off x="0" y="0"/>
            <a:ext cx="9144000" cy="1084887"/>
          </a:xfrm>
          <a:prstGeom prst="rect">
            <a:avLst/>
          </a:prstGeom>
          <a:solidFill>
            <a:srgbClr val="C00000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000" b="1" dirty="0" smtClean="0">
                <a:solidFill>
                  <a:srgbClr val="FFFF00"/>
                </a:solidFill>
              </a:rPr>
              <a:t>Responsibilities of the Missionary </a:t>
            </a:r>
            <a:r>
              <a:rPr lang="en-US" sz="2000" dirty="0" smtClean="0">
                <a:solidFill>
                  <a:srgbClr val="FFFF00"/>
                </a:solidFill>
              </a:rPr>
              <a:t>(Coordinator)</a:t>
            </a:r>
            <a:r>
              <a:rPr lang="en-US" sz="2000" dirty="0" smtClean="0">
                <a:solidFill>
                  <a:srgbClr val="EAEAEA"/>
                </a:solidFill>
              </a:rPr>
              <a:t> </a:t>
            </a:r>
            <a:r>
              <a:rPr lang="en-US" sz="3000" b="1" dirty="0" smtClean="0">
                <a:solidFill>
                  <a:srgbClr val="EAEAEA"/>
                </a:solidFill>
              </a:rPr>
              <a:t/>
            </a:r>
            <a:br>
              <a:rPr lang="en-US" sz="3000" b="1" dirty="0" smtClean="0">
                <a:solidFill>
                  <a:srgbClr val="EAEAEA"/>
                </a:solidFill>
              </a:rPr>
            </a:br>
            <a:r>
              <a:rPr lang="en-US" sz="3000" b="1" dirty="0" err="1" smtClean="0">
                <a:solidFill>
                  <a:srgbClr val="EAEAEA"/>
                </a:solidFill>
              </a:rPr>
              <a:t>Responsabilidades</a:t>
            </a:r>
            <a:r>
              <a:rPr lang="en-US" sz="3000" b="1" dirty="0" smtClean="0">
                <a:solidFill>
                  <a:srgbClr val="EAEAEA"/>
                </a:solidFill>
              </a:rPr>
              <a:t> del (la) </a:t>
            </a:r>
            <a:r>
              <a:rPr lang="en-US" sz="3000" b="1" dirty="0" err="1" smtClean="0">
                <a:solidFill>
                  <a:srgbClr val="EAEAEA"/>
                </a:solidFill>
              </a:rPr>
              <a:t>Misionero</a:t>
            </a:r>
            <a:r>
              <a:rPr lang="en-US" sz="3000" b="1" dirty="0" smtClean="0">
                <a:solidFill>
                  <a:srgbClr val="EAEAEA"/>
                </a:solidFill>
              </a:rPr>
              <a:t>(a)</a:t>
            </a:r>
            <a:endParaRPr lang="en-US" sz="3000" b="1" dirty="0">
              <a:solidFill>
                <a:srgbClr val="EAEAEA"/>
              </a:solidFill>
            </a:endParaRPr>
          </a:p>
        </p:txBody>
      </p:sp>
      <p:sp>
        <p:nvSpPr>
          <p:cNvPr id="6" name="Shape 297"/>
          <p:cNvSpPr txBox="1">
            <a:spLocks/>
          </p:cNvSpPr>
          <p:nvPr/>
        </p:nvSpPr>
        <p:spPr>
          <a:xfrm>
            <a:off x="272188" y="4096162"/>
            <a:ext cx="2424517" cy="27618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defTabSz="402336">
              <a:defRPr sz="1800" b="0">
                <a:solidFill>
                  <a:srgbClr val="000000"/>
                </a:solidFill>
                <a:effectLst/>
              </a:defRPr>
            </a:pPr>
            <a:r>
              <a:rPr lang="es-ES" sz="2400" b="1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No. </a:t>
            </a:r>
            <a:r>
              <a:rPr lang="es-ES" sz="2400" b="1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5</a:t>
            </a:r>
            <a:r>
              <a:rPr lang="es-ES" sz="2400" b="1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s-ES"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ES" sz="2000" dirty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U</a:t>
            </a:r>
            <a:r>
              <a:rPr lang="es-ES" sz="2000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na vez al año se invita a todas las familias visitadas a devolverle la visita a la Madre Tres Veces Admirable en su SANTUARIO</a:t>
            </a:r>
            <a:endParaRPr lang="es-ES" sz="2000" dirty="0">
              <a:solidFill>
                <a:srgbClr val="EAEAE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9"/>
          <a:stretch/>
        </p:blipFill>
        <p:spPr>
          <a:xfrm>
            <a:off x="2992704" y="2714509"/>
            <a:ext cx="6151296" cy="3252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855367"/>
            <a:ext cx="3958848" cy="98313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ANNUAL PILGRIMAGE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u="sng" dirty="0" smtClean="0"/>
              <a:t>PEREGRINACION ANUAL</a:t>
            </a:r>
            <a:endParaRPr lang="en-US" sz="2400" b="1" u="sng" dirty="0"/>
          </a:p>
        </p:txBody>
      </p:sp>
      <p:sp>
        <p:nvSpPr>
          <p:cNvPr id="9" name="Shape 297"/>
          <p:cNvSpPr txBox="1">
            <a:spLocks/>
          </p:cNvSpPr>
          <p:nvPr/>
        </p:nvSpPr>
        <p:spPr>
          <a:xfrm>
            <a:off x="272187" y="1319563"/>
            <a:ext cx="2424517" cy="27618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defTabSz="402336">
              <a:defRPr sz="1800" b="0">
                <a:solidFill>
                  <a:srgbClr val="000000"/>
                </a:solidFill>
                <a:effectLst/>
              </a:defRPr>
            </a:pPr>
            <a:r>
              <a:rPr lang="es-ES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No. </a:t>
            </a:r>
            <a:r>
              <a:rPr lang="es-ES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5</a:t>
            </a:r>
            <a:r>
              <a:rPr lang="es-ES" sz="2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Once a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year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the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missionary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invites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all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the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families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to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go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to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the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SHRINE to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return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Blessed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Mother’s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visitis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to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their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homes</a:t>
            </a:r>
            <a:r>
              <a:rPr lang="es-E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.</a:t>
            </a:r>
          </a:p>
          <a:p>
            <a:pPr defTabSz="402336">
              <a:defRPr sz="1800" b="0">
                <a:solidFill>
                  <a:srgbClr val="000000"/>
                </a:solidFill>
                <a:effectLst/>
              </a:defRPr>
            </a:pPr>
            <a:endParaRPr lang="es-ES" sz="2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1925"/>
          </a:xfrm>
          <a:prstGeom prst="rect">
            <a:avLst/>
          </a:prstGeom>
          <a:solidFill>
            <a:schemeClr val="accent6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we welcome Blessed Mother?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 </a:t>
            </a:r>
            <a:r>
              <a:rPr sz="32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</a:t>
            </a:r>
            <a:r>
              <a:rPr sz="32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2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acoger</a:t>
            </a:r>
            <a:r>
              <a:rPr sz="32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sz="32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</a:t>
            </a:r>
            <a:r>
              <a:rPr sz="32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sz="32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Virgen</a:t>
            </a:r>
            <a:r>
              <a:rPr sz="32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….?</a:t>
            </a:r>
          </a:p>
        </p:txBody>
      </p:sp>
      <p:pic>
        <p:nvPicPr>
          <p:cNvPr id="307" name="MCj02120430000[1]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6043" y="2038293"/>
            <a:ext cx="3074276" cy="28017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87067" y="2639042"/>
            <a:ext cx="4788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When the Pilgrim MTA is accepted in one’s home, the family will have a set date each month in which She will visit the home.</a:t>
            </a:r>
          </a:p>
          <a:p>
            <a:pPr marL="457200" indent="-457200">
              <a:buAutoNum type="arabicPeriod"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457200" indent="-457200"/>
            <a:endParaRPr lang="en-US" sz="2000" b="1" dirty="0" smtClean="0">
              <a:solidFill>
                <a:srgbClr val="FFFF00"/>
              </a:solidFill>
            </a:endParaRPr>
          </a:p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	Al </a:t>
            </a:r>
            <a:r>
              <a:rPr lang="en-US" sz="2000" b="1" dirty="0" err="1" smtClean="0">
                <a:solidFill>
                  <a:schemeClr val="tx1"/>
                </a:solidFill>
              </a:rPr>
              <a:t>aceptar</a:t>
            </a:r>
            <a:r>
              <a:rPr lang="en-US" sz="2000" b="1" dirty="0" smtClean="0">
                <a:solidFill>
                  <a:schemeClr val="tx1"/>
                </a:solidFill>
              </a:rPr>
              <a:t> la VISITA DE LA  </a:t>
            </a:r>
            <a:r>
              <a:rPr lang="en-US" sz="2000" b="1" dirty="0" smtClean="0">
                <a:solidFill>
                  <a:schemeClr val="tx1"/>
                </a:solidFill>
              </a:rPr>
              <a:t>	VIRGEN</a:t>
            </a:r>
            <a:r>
              <a:rPr lang="en-US" sz="2000" b="1" dirty="0" smtClean="0">
                <a:solidFill>
                  <a:schemeClr val="tx1"/>
                </a:solidFill>
              </a:rPr>
              <a:t>, la </a:t>
            </a:r>
            <a:r>
              <a:rPr lang="en-US" sz="2000" b="1" dirty="0" err="1" smtClean="0">
                <a:solidFill>
                  <a:schemeClr val="tx1"/>
                </a:solidFill>
              </a:rPr>
              <a:t>familia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tendrá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b="1" dirty="0" err="1" smtClean="0">
                <a:solidFill>
                  <a:schemeClr val="tx1"/>
                </a:solidFill>
              </a:rPr>
              <a:t>una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fecha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mensual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fija</a:t>
            </a:r>
            <a:r>
              <a:rPr lang="en-US" sz="2000" b="1" dirty="0" smtClean="0">
                <a:solidFill>
                  <a:schemeClr val="tx1"/>
                </a:solidFill>
              </a:rPr>
              <a:t>, en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b="1" dirty="0" err="1" smtClean="0">
                <a:solidFill>
                  <a:schemeClr val="tx1"/>
                </a:solidFill>
              </a:rPr>
              <a:t>que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cada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mes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pasará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b="1" dirty="0" err="1" smtClean="0">
                <a:solidFill>
                  <a:schemeClr val="tx1"/>
                </a:solidFill>
              </a:rPr>
              <a:t>nuevamente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la </a:t>
            </a:r>
            <a:r>
              <a:rPr lang="en-US" sz="2000" b="1" dirty="0" err="1" smtClean="0">
                <a:solidFill>
                  <a:schemeClr val="tx1"/>
                </a:solidFill>
              </a:rPr>
              <a:t>imagen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r>
              <a:rPr lang="en-US" sz="2000" b="1" dirty="0" err="1" smtClean="0">
                <a:solidFill>
                  <a:schemeClr val="tx1"/>
                </a:solidFill>
              </a:rPr>
              <a:t>Peregrina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por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su</a:t>
            </a:r>
            <a:r>
              <a:rPr lang="en-US" sz="2000" b="1" dirty="0" smtClean="0">
                <a:solidFill>
                  <a:schemeClr val="tx1"/>
                </a:solidFill>
              </a:rPr>
              <a:t> casa.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067" y="1717742"/>
            <a:ext cx="102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No. 1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3" animBg="1" advAuto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4" y="956060"/>
            <a:ext cx="8615120" cy="5726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990" y="170482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Part 2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1925"/>
          </a:xfrm>
          <a:prstGeom prst="rect">
            <a:avLst/>
          </a:prstGeom>
          <a:solidFill>
            <a:schemeClr val="accent6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we welcome Blessed Mother?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 </a:t>
            </a:r>
            <a:r>
              <a:rPr sz="32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</a:t>
            </a:r>
            <a:r>
              <a:rPr sz="32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2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acoger</a:t>
            </a:r>
            <a:r>
              <a:rPr sz="32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sz="32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</a:t>
            </a:r>
            <a:r>
              <a:rPr sz="32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sz="32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Virgen</a:t>
            </a:r>
            <a:r>
              <a:rPr sz="32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….?</a:t>
            </a:r>
          </a:p>
        </p:txBody>
      </p:sp>
      <p:sp>
        <p:nvSpPr>
          <p:cNvPr id="304" name="Shape 304"/>
          <p:cNvSpPr/>
          <p:nvPr/>
        </p:nvSpPr>
        <p:spPr>
          <a:xfrm>
            <a:off x="3467164" y="1822646"/>
            <a:ext cx="5539287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The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Blessed Mother stays with each family 3 days.  </a:t>
            </a:r>
            <a:endParaRPr lang="en-US" sz="2000" b="1" dirty="0" smtClean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She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has to continue her way visiting the rest of the families on the rotation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.</a:t>
            </a: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Including the missionary there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are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usually 10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families on each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rotation.</a:t>
            </a:r>
            <a:endParaRPr lang="en-US" sz="2000" b="1" dirty="0" smtClean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endParaRPr lang="en-US" sz="2000" b="1" dirty="0" smtClean="0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La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visita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mensual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es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de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tres</a:t>
            </a: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días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solamente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, </a:t>
            </a:r>
            <a:endParaRPr lang="en-US" sz="2000" b="1" dirty="0" smtClean="0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sz="2000" b="1" dirty="0" err="1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ya</a:t>
            </a: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que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la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Imagen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debe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seguir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visitando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al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resto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de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familias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inscritas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, </a:t>
            </a:r>
            <a:endParaRPr lang="en-US" sz="2000" b="1" dirty="0" smtClean="0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342900" lvl="0" indent="-342900"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sz="2000" b="1" dirty="0" err="1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las</a:t>
            </a: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cuales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son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normalmente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1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0</a:t>
            </a: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,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incluida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la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misionera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(o).</a:t>
            </a:r>
          </a:p>
        </p:txBody>
      </p:sp>
      <p:pic>
        <p:nvPicPr>
          <p:cNvPr id="305" name="MPj02849350000[1]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376" y="3031533"/>
            <a:ext cx="3357788" cy="27028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278971" y="1514322"/>
            <a:ext cx="102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No. 2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5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xfrm>
            <a:off x="235995" y="2340244"/>
            <a:ext cx="4595957" cy="4206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182880" lvl="0" indent="-731520">
              <a:lnSpc>
                <a:spcPct val="100000"/>
              </a:lnSpc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To </a:t>
            </a:r>
            <a:r>
              <a:rPr lang="en-US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receive the image of Blessed Mother, a special place of honor is selected in the home, flowers and candles are used to adorn the altar.</a:t>
            </a:r>
            <a:r>
              <a:rPr lang="en-US" sz="2000" b="1" u="sng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n-US" sz="2000" b="1" u="sng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n-US"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n-US"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n-US" sz="20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n-US" sz="20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sz="20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Para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recibir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a la </a:t>
            </a:r>
            <a:r>
              <a:rPr sz="20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Virgen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, se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prepara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un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pequeño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altar, </a:t>
            </a:r>
            <a:r>
              <a:rPr sz="2000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adornándolo</a:t>
            </a:r>
            <a:r>
              <a:rPr sz="2000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con </a:t>
            </a:r>
            <a:r>
              <a:rPr sz="2000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flores</a:t>
            </a:r>
            <a:r>
              <a:rPr sz="2000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y </a:t>
            </a:r>
            <a:r>
              <a:rPr sz="2000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velas</a:t>
            </a:r>
            <a:r>
              <a:rPr sz="2000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, de </a:t>
            </a:r>
            <a:r>
              <a:rPr lang="en-US" sz="2000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</a:t>
            </a:r>
            <a:r>
              <a:rPr sz="2000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odo</a:t>
            </a:r>
            <a:r>
              <a:rPr sz="2000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que</a:t>
            </a:r>
            <a:r>
              <a:rPr sz="2000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la </a:t>
            </a:r>
            <a:r>
              <a:rPr sz="2000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Imagen</a:t>
            </a:r>
            <a:r>
              <a:rPr sz="2000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quede</a:t>
            </a:r>
            <a:r>
              <a:rPr sz="2000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en 	el </a:t>
            </a:r>
            <a:r>
              <a:rPr sz="2000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lugar</a:t>
            </a:r>
            <a:r>
              <a:rPr sz="2000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de honor 	</a:t>
            </a:r>
            <a:r>
              <a:rPr sz="2000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dentro</a:t>
            </a:r>
            <a:r>
              <a:rPr sz="2000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de la casa.</a:t>
            </a:r>
          </a:p>
        </p:txBody>
      </p:sp>
      <p:sp>
        <p:nvSpPr>
          <p:cNvPr id="4" name="Shape 303"/>
          <p:cNvSpPr txBox="1">
            <a:spLocks/>
          </p:cNvSpPr>
          <p:nvPr/>
        </p:nvSpPr>
        <p:spPr>
          <a:xfrm>
            <a:off x="0" y="0"/>
            <a:ext cx="9144000" cy="1431925"/>
          </a:xfrm>
          <a:prstGeom prst="rect">
            <a:avLst/>
          </a:prstGeom>
          <a:solidFill>
            <a:schemeClr val="accent6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we welcome Blessed Mother?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acoger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Virgen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….?</a:t>
            </a:r>
            <a:endParaRPr lang="en-US" sz="3200" b="1" dirty="0">
              <a:solidFill>
                <a:srgbClr val="EAEAEA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458" y="1720312"/>
            <a:ext cx="102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No. 3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44" y="1951144"/>
            <a:ext cx="4075570" cy="422651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1410346" y="1720312"/>
            <a:ext cx="3311526" cy="4811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lvl="0" indent="-342900" algn="l">
              <a:spcBef>
                <a:spcPts val="400"/>
              </a:spcBef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   </a:t>
            </a:r>
            <a:r>
              <a:rPr lang="en-US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During the visit of the Pilgrim MTA</a:t>
            </a: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, the family maintains a harmonious, respectful and peaceful  ambiance, as the MTA likes it.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	</a:t>
            </a:r>
            <a:endParaRPr lang="en-US" sz="2000" dirty="0" smtClean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342900" lvl="0" indent="-342900" algn="l">
              <a:spcBef>
                <a:spcPts val="400"/>
              </a:spcBef>
              <a:defRPr>
                <a:solidFill>
                  <a:srgbClr val="000000"/>
                </a:solidFill>
              </a:defRPr>
            </a:pPr>
            <a:endParaRPr lang="en-US" sz="2000" b="1" dirty="0" smtClean="0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342900" lvl="0" indent="-342900" algn="l">
              <a:spcBef>
                <a:spcPts val="400"/>
              </a:spcBef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   </a:t>
            </a:r>
            <a:r>
              <a:rPr sz="2000" b="1" dirty="0" err="1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Mientras</a:t>
            </a: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la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Imagen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está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en la casa, 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la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familia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se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esfuerza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por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mantener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dentro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de la casa un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ambiente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especial de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armonía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y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respeto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como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a la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Virgen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le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agrada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42" y="1720312"/>
            <a:ext cx="4075570" cy="4226517"/>
          </a:xfrm>
          <a:prstGeom prst="rect">
            <a:avLst/>
          </a:prstGeom>
        </p:spPr>
      </p:pic>
      <p:sp>
        <p:nvSpPr>
          <p:cNvPr id="7" name="Shape 303"/>
          <p:cNvSpPr txBox="1">
            <a:spLocks/>
          </p:cNvSpPr>
          <p:nvPr/>
        </p:nvSpPr>
        <p:spPr>
          <a:xfrm>
            <a:off x="0" y="0"/>
            <a:ext cx="9144000" cy="1431925"/>
          </a:xfrm>
          <a:prstGeom prst="rect">
            <a:avLst/>
          </a:prstGeom>
          <a:solidFill>
            <a:schemeClr val="accent6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we welcome Blessed Mother?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acoger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Virgen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….?</a:t>
            </a:r>
            <a:endParaRPr lang="en-US" sz="3200" b="1" dirty="0">
              <a:solidFill>
                <a:srgbClr val="EAEAEA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458" y="1720312"/>
            <a:ext cx="102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No. 4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29905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.jpeg"/>
          <p:cNvPicPr/>
          <p:nvPr/>
        </p:nvPicPr>
        <p:blipFill>
          <a:blip r:embed="rId2">
            <a:extLst/>
          </a:blip>
          <a:srcRect l="6275" t="6887" r="7891" b="29353"/>
          <a:stretch>
            <a:fillRect/>
          </a:stretch>
        </p:blipFill>
        <p:spPr>
          <a:xfrm>
            <a:off x="5811864" y="1454283"/>
            <a:ext cx="3332136" cy="3412185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5486316" y="5009827"/>
            <a:ext cx="3502701" cy="1716437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indent="-457200">
              <a:lnSpc>
                <a:spcPct val="100000"/>
              </a:lnSpc>
              <a:defRPr sz="1800" b="0">
                <a:solidFill>
                  <a:srgbClr val="000000"/>
                </a:solidFill>
                <a:effectLst/>
              </a:defRPr>
            </a:pPr>
            <a:r>
              <a:rPr sz="1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sz="1800" b="1" dirty="0" err="1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familia</a:t>
            </a:r>
            <a:r>
              <a:rPr sz="1800" b="1" dirty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sz="1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junto </a:t>
            </a:r>
            <a:r>
              <a:rPr sz="1800" b="1" dirty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con la </a:t>
            </a:r>
            <a:r>
              <a:rPr sz="1800" b="1" dirty="0" err="1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visita</a:t>
            </a:r>
            <a:r>
              <a:rPr sz="1800" b="1" dirty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sz="1800" b="1" dirty="0" err="1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Imagen</a:t>
            </a:r>
            <a:r>
              <a:rPr sz="1800" b="1" dirty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sz="1800" b="1" dirty="0" err="1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Virgen</a:t>
            </a:r>
            <a:r>
              <a:rPr sz="1800" b="1" dirty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sz="18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recibe</a:t>
            </a:r>
            <a:r>
              <a:rPr sz="1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1800" b="1" dirty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el MENSAJE MENSUAL, </a:t>
            </a:r>
            <a:r>
              <a:rPr lang="en-US" sz="1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sz="1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l </a:t>
            </a:r>
            <a:r>
              <a:rPr sz="1800" b="1" dirty="0" err="1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mismo</a:t>
            </a:r>
            <a:r>
              <a:rPr sz="1800" b="1" dirty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1800" b="1" dirty="0" err="1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sz="1800" b="1" dirty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1800" b="1" dirty="0" err="1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sz="1800" b="1" dirty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1800" b="1" dirty="0" err="1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distribuido</a:t>
            </a:r>
            <a:r>
              <a:rPr sz="1800" b="1" dirty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1800" b="1" dirty="0" err="1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por</a:t>
            </a:r>
            <a:r>
              <a:rPr sz="1800" b="1" dirty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sz="1800" b="1" dirty="0" err="1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misionera</a:t>
            </a:r>
            <a:r>
              <a:rPr sz="1800" b="1" dirty="0">
                <a:solidFill>
                  <a:schemeClr val="tx1">
                    <a:lumMod val="95000"/>
                  </a:schemeClr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(o).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61654"/>
            <a:ext cx="4664907" cy="3696346"/>
          </a:xfrm>
          <a:prstGeom prst="rect">
            <a:avLst/>
          </a:prstGeom>
        </p:spPr>
      </p:pic>
      <p:sp>
        <p:nvSpPr>
          <p:cNvPr id="8" name="Shape 314"/>
          <p:cNvSpPr txBox="1">
            <a:spLocks/>
          </p:cNvSpPr>
          <p:nvPr/>
        </p:nvSpPr>
        <p:spPr>
          <a:xfrm>
            <a:off x="1354995" y="1615522"/>
            <a:ext cx="4286304" cy="16053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>
                <a:solidFill>
                  <a:srgbClr val="000000"/>
                </a:solidFill>
                <a:effectLst/>
              </a:defRPr>
            </a:pP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On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every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monthly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visit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family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receives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monthly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message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which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distributed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by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Missionary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Coordinator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lang="es-ES" sz="2000" b="1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Shape 303"/>
          <p:cNvSpPr txBox="1">
            <a:spLocks/>
          </p:cNvSpPr>
          <p:nvPr/>
        </p:nvSpPr>
        <p:spPr>
          <a:xfrm>
            <a:off x="0" y="0"/>
            <a:ext cx="9144000" cy="1431925"/>
          </a:xfrm>
          <a:prstGeom prst="rect">
            <a:avLst/>
          </a:prstGeom>
          <a:solidFill>
            <a:schemeClr val="accent6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we welcome Blessed Mother?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acoger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Virgen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….?</a:t>
            </a:r>
            <a:endParaRPr lang="en-US" sz="3200" b="1" dirty="0">
              <a:solidFill>
                <a:srgbClr val="EAEAEA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053" y="1491538"/>
            <a:ext cx="102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No. 5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xfrm>
            <a:off x="294467" y="2040111"/>
            <a:ext cx="4231037" cy="44496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</a:t>
            </a:r>
            <a:r>
              <a:rPr lang="en-US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hrough the Rosary Campaign, PRAYER in the FAMIY is incentivized by praying the Holy Rosary, or a decade or at </a:t>
            </a:r>
            <a:r>
              <a:rPr lang="en-US" sz="2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</a:t>
            </a:r>
            <a:r>
              <a:rPr lang="en-US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east 3 Hail Mary's, </a:t>
            </a:r>
            <a:r>
              <a:rPr lang="en-US" sz="2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o</a:t>
            </a:r>
            <a:r>
              <a:rPr lang="en-US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ne Our Father and one Glory.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US" sz="2000" b="1" dirty="0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US" sz="2000" b="1" dirty="0" smtClean="0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Mediante 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la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campaña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de la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Virgen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Peregrina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, se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incentiva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la </a:t>
            </a: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    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ORACIÒN EN FAMILIA </a:t>
            </a: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con 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el Santo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</a:t>
            </a: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osario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;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s</a:t>
            </a:r>
            <a:r>
              <a:rPr sz="2000" b="1" dirty="0" err="1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</a:t>
            </a: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no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es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pos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s</a:t>
            </a: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ible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uno</a:t>
            </a: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entero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, un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Misterio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o al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menos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,  </a:t>
            </a:r>
            <a:r>
              <a:rPr sz="2000" b="1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tres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Ave </a:t>
            </a:r>
            <a:r>
              <a:rPr sz="2000" b="1" dirty="0" err="1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Marías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, un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Padrenuestro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y un Gloria</a:t>
            </a:r>
            <a:endParaRPr sz="2000" b="1" dirty="0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sz="2000" b="1" dirty="0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</a:p>
        </p:txBody>
      </p:sp>
      <p:sp>
        <p:nvSpPr>
          <p:cNvPr id="7" name="Shape 303"/>
          <p:cNvSpPr txBox="1">
            <a:spLocks/>
          </p:cNvSpPr>
          <p:nvPr/>
        </p:nvSpPr>
        <p:spPr>
          <a:xfrm>
            <a:off x="0" y="0"/>
            <a:ext cx="9144000" cy="1431925"/>
          </a:xfrm>
          <a:prstGeom prst="rect">
            <a:avLst/>
          </a:prstGeom>
          <a:solidFill>
            <a:schemeClr val="accent6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we welcome Blessed Mother?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acoger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Virgen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….?</a:t>
            </a:r>
            <a:endParaRPr lang="en-US" sz="3200" b="1" dirty="0">
              <a:solidFill>
                <a:srgbClr val="EAEAEA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053" y="1491538"/>
            <a:ext cx="102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No. 6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31925"/>
            <a:ext cx="44958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6205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/>
          </p:cNvSpPr>
          <p:nvPr>
            <p:ph type="title"/>
          </p:nvPr>
        </p:nvSpPr>
        <p:spPr>
          <a:xfrm>
            <a:off x="281255" y="2012815"/>
            <a:ext cx="3934283" cy="37370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During the “MARY’s VISITATION”</a:t>
            </a:r>
            <a:b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</a:b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the families can make petitions, and offerings</a:t>
            </a:r>
            <a:b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</a:b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</a:b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</a:br>
            <a:r>
              <a:rPr sz="20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Durante 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la VISITA DE LA VIRGEN,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las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familias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pueden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 </a:t>
            </a:r>
            <a:r>
              <a:rPr sz="20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colocar</a:t>
            </a:r>
            <a:r>
              <a:rPr sz="20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intenciones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,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peticiones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, o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manifestarle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 </a:t>
            </a:r>
            <a:r>
              <a:rPr sz="20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sus</a:t>
            </a:r>
            <a:r>
              <a:rPr lang="en-US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o</a:t>
            </a:r>
            <a:r>
              <a:rPr sz="20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frecimientos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053" y="1755008"/>
            <a:ext cx="102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No. 7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Shape 303"/>
          <p:cNvSpPr txBox="1">
            <a:spLocks/>
          </p:cNvSpPr>
          <p:nvPr/>
        </p:nvSpPr>
        <p:spPr>
          <a:xfrm>
            <a:off x="0" y="-30997"/>
            <a:ext cx="9144000" cy="1431925"/>
          </a:xfrm>
          <a:prstGeom prst="rect">
            <a:avLst/>
          </a:prstGeom>
          <a:solidFill>
            <a:schemeClr val="accent6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we welcome Blessed Mother?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acoger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Virgen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….?</a:t>
            </a:r>
            <a:endParaRPr lang="en-US" sz="3200" b="1" dirty="0">
              <a:solidFill>
                <a:srgbClr val="EAEAEA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9"/>
          <a:stretch/>
        </p:blipFill>
        <p:spPr>
          <a:xfrm>
            <a:off x="4959456" y="1722369"/>
            <a:ext cx="4060557" cy="4860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r="17340" b="-6313"/>
          <a:stretch/>
        </p:blipFill>
        <p:spPr>
          <a:xfrm>
            <a:off x="7144718" y="2698586"/>
            <a:ext cx="664400" cy="13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8859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>
            <a:off x="404167" y="2012816"/>
            <a:ext cx="4508795" cy="430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Use the existing PETITION SHEETS to fill in your offerings and petitions.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The Coordinator takes them every 18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to the Shrine of the Mother Thrice Admirable on his/her monthly visit.</a:t>
            </a:r>
            <a:endParaRPr lang="en-US" sz="2000" b="1" dirty="0" smtClean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en-US" sz="2000" b="1" dirty="0">
              <a:solidFill>
                <a:srgbClr val="EAEAEA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en-US" sz="2000" b="1" dirty="0" smtClean="0">
              <a:solidFill>
                <a:srgbClr val="EAEAEA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20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Existen</a:t>
            </a:r>
            <a:r>
              <a:rPr sz="20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unas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HOJITAS DE PETICIONES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familia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puede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llenar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y la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misionera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lleva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a la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Capilla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Virgen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, el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Santuario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de la Madre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tres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veces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Admirable, </a:t>
            </a:r>
            <a:r>
              <a:rPr sz="2000" b="1" dirty="0" err="1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cada</a:t>
            </a:r>
            <a:r>
              <a:rPr sz="2000" b="1" dirty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>
                <a:solidFill>
                  <a:srgbClr val="EAEA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 o en </a:t>
            </a:r>
            <a:r>
              <a:rPr sz="2000" b="1" dirty="0" err="1">
                <a:solidFill>
                  <a:srgbClr val="EAEA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sz="2000" b="1" dirty="0">
                <a:solidFill>
                  <a:srgbClr val="EAEA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>
                <a:solidFill>
                  <a:srgbClr val="EAEA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visita</a:t>
            </a:r>
            <a:r>
              <a:rPr sz="2000" b="1" dirty="0">
                <a:solidFill>
                  <a:srgbClr val="EAEA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2000" b="1" dirty="0" err="1">
                <a:solidFill>
                  <a:srgbClr val="EAEA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mensual</a:t>
            </a:r>
            <a:r>
              <a:rPr sz="2000" b="1" dirty="0">
                <a:solidFill>
                  <a:srgbClr val="EAEAE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8" name="Shape 303"/>
          <p:cNvSpPr txBox="1">
            <a:spLocks/>
          </p:cNvSpPr>
          <p:nvPr/>
        </p:nvSpPr>
        <p:spPr>
          <a:xfrm>
            <a:off x="0" y="0"/>
            <a:ext cx="9144000" cy="1431925"/>
          </a:xfrm>
          <a:prstGeom prst="rect">
            <a:avLst/>
          </a:prstGeom>
          <a:solidFill>
            <a:schemeClr val="accent6">
              <a:lumMod val="75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we welcome Blessed Mother?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acoger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sz="3200" b="1" dirty="0" err="1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Virgen</a:t>
            </a:r>
            <a:r>
              <a:rPr lang="en-US" sz="3200" b="1" dirty="0" smtClean="0">
                <a:solidFill>
                  <a:srgbClr val="EAEAEA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….?</a:t>
            </a:r>
            <a:endParaRPr lang="en-US" sz="3200" b="1" dirty="0">
              <a:solidFill>
                <a:srgbClr val="EAEAEA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053" y="1491538"/>
            <a:ext cx="102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No. 8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" r="62001" b="41525"/>
          <a:stretch/>
        </p:blipFill>
        <p:spPr>
          <a:xfrm>
            <a:off x="6090833" y="3938507"/>
            <a:ext cx="2526223" cy="2539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2277" y="5501899"/>
            <a:ext cx="1879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Capital of Grace </a:t>
            </a:r>
          </a:p>
          <a:p>
            <a:pPr algn="ctr"/>
            <a:r>
              <a:rPr lang="en-US" dirty="0" smtClean="0"/>
              <a:t>Jar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66" y="1689670"/>
            <a:ext cx="2632290" cy="199109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aussend3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62715"/>
            <a:ext cx="5827363" cy="4895285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>
            <a:spLocks noGrp="1"/>
          </p:cNvSpPr>
          <p:nvPr>
            <p:ph type="body" idx="1"/>
          </p:nvPr>
        </p:nvSpPr>
        <p:spPr>
          <a:xfrm>
            <a:off x="43883" y="1030572"/>
            <a:ext cx="9100115" cy="7671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 </a:t>
            </a:r>
            <a:r>
              <a:rPr sz="2000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La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Campaña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quiere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ayudar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en la gran </a:t>
            </a:r>
          </a:p>
          <a:p>
            <a:pPr lvl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n-US"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TAREA </a:t>
            </a:r>
            <a:r>
              <a:rPr sz="2000" b="1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DE EVANGELIZACION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de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toda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la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Iglesia</a:t>
            </a:r>
            <a:endParaRPr sz="2000" dirty="0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5597496" y="4153546"/>
            <a:ext cx="3290269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	 y,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por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ello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, se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orienta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a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las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familias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que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están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inscritas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a </a:t>
            </a:r>
            <a:r>
              <a:rPr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TOMAR  CONTACTO CON  LA   PARROQUIA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respectiva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. “De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modo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que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haya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un solo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rebaño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en </a:t>
            </a:r>
            <a:r>
              <a:rPr sz="2000" dirty="0" err="1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torno</a:t>
            </a:r>
            <a:r>
              <a:rPr sz="2000" dirty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de un solo Pastor”.</a:t>
            </a:r>
          </a:p>
        </p:txBody>
      </p:sp>
      <p:sp>
        <p:nvSpPr>
          <p:cNvPr id="6" name="Shape 325"/>
          <p:cNvSpPr txBox="1">
            <a:spLocks/>
          </p:cNvSpPr>
          <p:nvPr/>
        </p:nvSpPr>
        <p:spPr>
          <a:xfrm>
            <a:off x="0" y="216857"/>
            <a:ext cx="8887765" cy="9433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The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Schoenstatt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Rosary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Campaign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wants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to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help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the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Church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on</a:t>
            </a:r>
            <a:r>
              <a:rPr lang="es-ES" sz="2000" b="1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EVANGELIZATION</a:t>
            </a:r>
          </a:p>
        </p:txBody>
      </p:sp>
      <p:sp>
        <p:nvSpPr>
          <p:cNvPr id="7" name="Shape 326"/>
          <p:cNvSpPr/>
          <p:nvPr/>
        </p:nvSpPr>
        <p:spPr>
          <a:xfrm>
            <a:off x="5641380" y="1864155"/>
            <a:ext cx="3290269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 algn="r"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Thus, assists to the families on enrolled on each rotation to make contact with their parishes</a:t>
            </a:r>
            <a:r>
              <a:rPr lang="en-US" sz="2000" dirty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. "So there is one flock around a single Shepherd".</a:t>
            </a:r>
            <a:endParaRPr sz="2000" dirty="0">
              <a:solidFill>
                <a:srgbClr val="FFFF00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>
              <a:spcBef>
                <a:spcPts val="3700"/>
              </a:spcBef>
              <a:buSzTx/>
              <a:buNone/>
              <a:defRPr sz="15600" b="1">
                <a:solidFill>
                  <a:srgbClr val="33CC33"/>
                </a:solidFill>
                <a:effectLst>
                  <a:outerShdw blurRad="12700" dist="1143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15600" b="1">
                <a:solidFill>
                  <a:srgbClr val="33CC33"/>
                </a:solidFill>
                <a:effectLst>
                  <a:outerShdw blurRad="12700" dist="114300" dir="2700000" rotWithShape="0">
                    <a:srgbClr val="000000"/>
                  </a:outerShdw>
                </a:effectLst>
              </a:rPr>
              <a:t>FIN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18 En Ca_0.jpeg"/>
          <p:cNvPicPr/>
          <p:nvPr/>
        </p:nvPicPr>
        <p:blipFill rotWithShape="1">
          <a:blip r:embed="rId2">
            <a:extLst/>
          </a:blip>
          <a:srcRect b="16359"/>
          <a:stretch/>
        </p:blipFill>
        <p:spPr>
          <a:xfrm>
            <a:off x="4867243" y="1844299"/>
            <a:ext cx="4121774" cy="4838396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349487" y="3895927"/>
            <a:ext cx="4214763" cy="10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/>
              <a:defRPr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Is a modern evangelization method, it’s mission is to: </a:t>
            </a:r>
          </a:p>
          <a:p>
            <a:pPr lvl="0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*  EVANGELIZE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109" y="2166604"/>
            <a:ext cx="4416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US" sz="2000" b="1" dirty="0" smtClean="0">
                <a:solidFill>
                  <a:schemeClr val="tx1"/>
                </a:solidFill>
              </a:rPr>
              <a:t>Es un método moderno de pastoral, que tiene como fin especifico: </a:t>
            </a:r>
          </a:p>
          <a:p>
            <a:r>
              <a:rPr lang="es-US" sz="2000" b="1" dirty="0" smtClean="0">
                <a:solidFill>
                  <a:schemeClr val="tx1"/>
                </a:solidFill>
              </a:rPr>
              <a:t>          *  LA EVANGELIZACION </a:t>
            </a:r>
            <a:endParaRPr lang="es-US" sz="2000" b="1" dirty="0">
              <a:solidFill>
                <a:schemeClr val="tx1"/>
              </a:solidFill>
            </a:endParaRPr>
          </a:p>
        </p:txBody>
      </p:sp>
      <p:sp>
        <p:nvSpPr>
          <p:cNvPr id="7" name="Shape 24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1357"/>
          </a:xfrm>
          <a:prstGeom prst="rect">
            <a:avLst/>
          </a:prstGeom>
          <a:solidFill>
            <a:srgbClr val="74081A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lvl="0" algn="ctr" defTabSz="365760">
              <a:lnSpc>
                <a:spcPct val="100000"/>
              </a:lnSpc>
              <a:defRPr sz="1800" b="0">
                <a:solidFill>
                  <a:srgbClr val="000000"/>
                </a:solidFill>
                <a:effectLst/>
              </a:defRPr>
            </a:pPr>
            <a:r>
              <a:rPr lang="es-US" sz="3200" b="1" dirty="0" smtClean="0">
                <a:solidFill>
                  <a:srgbClr val="FFFF00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LET’S RECAP - </a:t>
            </a:r>
            <a:r>
              <a:rPr lang="es-US" sz="32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REPASEMOS</a:t>
            </a:r>
            <a:br>
              <a:rPr lang="es-US" sz="32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n-US" sz="2000" b="1" dirty="0" smtClean="0">
                <a:solidFill>
                  <a:srgbClr val="FFFF00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What is the Schoenstatt Rosary Campaign?</a:t>
            </a:r>
            <a:br>
              <a:rPr lang="en-US" sz="2000" b="1" dirty="0" smtClean="0">
                <a:solidFill>
                  <a:srgbClr val="FFFF00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US" sz="20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¿ Qué es la Campaña  de  la  Virgen  Peregrina ?</a:t>
            </a:r>
            <a:endParaRPr lang="es-US" sz="2000" b="1" dirty="0">
              <a:solidFill>
                <a:srgbClr val="EAEAEA"/>
              </a:solidFill>
              <a:effectLst>
                <a:outerShdw blurRad="5080" dist="1016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201480" y="2079166"/>
            <a:ext cx="3502615" cy="45386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274320" lvl="0" indent="-457200" algn="just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s-US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2. Es un apostolado inserto en la Iglesia,  que va al encuentro de todos los que tratan de orientar su vida por Cristo,  a través de María.</a:t>
            </a:r>
          </a:p>
          <a:p>
            <a:pPr marL="274320" lvl="0" indent="-457200" algn="just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lang="es-US" sz="200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274320" lvl="0" indent="-45720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endParaRPr lang="es-US" sz="200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274320" lvl="0" indent="-457200" algn="just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s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2. </a:t>
            </a: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Is an apostolate within the Church, goes to the encounter of all who want to live their lives for Christ, through Mary.   </a:t>
            </a:r>
            <a:endParaRPr lang="en-US" sz="20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  <p:sp>
        <p:nvSpPr>
          <p:cNvPr id="6" name="Shape 24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4847"/>
          </a:xfrm>
          <a:prstGeom prst="rect">
            <a:avLst/>
          </a:prstGeom>
          <a:solidFill>
            <a:srgbClr val="74081A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lvl="0" algn="ctr" defTabSz="365760">
              <a:lnSpc>
                <a:spcPct val="100000"/>
              </a:lnSpc>
              <a:defRPr sz="1800" b="0">
                <a:solidFill>
                  <a:srgbClr val="000000"/>
                </a:solidFill>
                <a:effectLst/>
              </a:defRPr>
            </a:pPr>
            <a:r>
              <a:rPr lang="es-US" sz="3200" b="1" dirty="0" smtClean="0">
                <a:solidFill>
                  <a:srgbClr val="FFFF00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LET’S RECAP - </a:t>
            </a:r>
            <a:r>
              <a:rPr lang="es-US" sz="32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REPASEMOS</a:t>
            </a:r>
            <a: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n-US" sz="2000" b="1" dirty="0" smtClean="0">
                <a:solidFill>
                  <a:srgbClr val="FFFF00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What is the Schoenstatt Rosary Campaign?</a:t>
            </a:r>
            <a:br>
              <a:rPr lang="en-US" sz="2000" b="1" dirty="0" smtClean="0">
                <a:solidFill>
                  <a:srgbClr val="FFFF00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US" sz="20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¿ Qué es la Campaña  de  la  Virgen  Peregrina ?</a:t>
            </a:r>
            <a:endParaRPr lang="es-US" sz="2000" b="1" dirty="0">
              <a:solidFill>
                <a:srgbClr val="EAEAEA"/>
              </a:solidFill>
              <a:effectLst>
                <a:outerShdw blurRad="5080" dist="1016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r="9892" b="15642"/>
          <a:stretch/>
        </p:blipFill>
        <p:spPr>
          <a:xfrm>
            <a:off x="3890075" y="1393564"/>
            <a:ext cx="5253925" cy="4852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6057" y="6416298"/>
            <a:ext cx="491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Pope Francis, when he was Bishop of Buenos Aires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139484" y="1914531"/>
            <a:ext cx="3781587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457200" lvl="0" indent="-365760" algn="just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3. It has a radiating force because goes to meet the sufferings and anxieties of the people; responds to the thirst for God and the need to express faith.</a:t>
            </a:r>
          </a:p>
          <a:p>
            <a:pPr marL="365760" lvl="0" indent="-457200" algn="just">
              <a:defRPr>
                <a:solidFill>
                  <a:srgbClr val="000000"/>
                </a:solidFill>
              </a:defRPr>
            </a:pPr>
            <a:endParaRPr lang="en-US" sz="2000" dirty="0" smtClean="0">
              <a:solidFill>
                <a:srgbClr val="FFCC66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365760" lvl="0" indent="-457200" algn="l">
              <a:defRPr>
                <a:solidFill>
                  <a:srgbClr val="000000"/>
                </a:solidFill>
              </a:defRPr>
            </a:pPr>
            <a:r>
              <a:rPr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3.</a:t>
            </a:r>
            <a:r>
              <a:rPr lang="en-US" sz="2000" dirty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</a:t>
            </a:r>
            <a:r>
              <a:rPr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osee</a:t>
            </a:r>
            <a:r>
              <a:rPr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una</a:t>
            </a:r>
            <a:r>
              <a:rPr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fuerza</a:t>
            </a:r>
            <a:r>
              <a:rPr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de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irradiación</a:t>
            </a:r>
            <a:r>
              <a:rPr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, </a:t>
            </a:r>
            <a:r>
              <a:rPr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porque</a:t>
            </a:r>
            <a:r>
              <a:rPr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va</a:t>
            </a:r>
            <a:r>
              <a:rPr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al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</a:t>
            </a:r>
            <a:r>
              <a:rPr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ncuentro</a:t>
            </a:r>
            <a:r>
              <a:rPr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de </a:t>
            </a:r>
            <a:r>
              <a:rPr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las</a:t>
            </a:r>
            <a:r>
              <a:rPr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aflicciones</a:t>
            </a:r>
            <a:r>
              <a:rPr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y </a:t>
            </a:r>
            <a:r>
              <a:rPr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angustias</a:t>
            </a:r>
            <a:r>
              <a:rPr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del pueblo y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</a:t>
            </a:r>
            <a:r>
              <a:rPr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esponde</a:t>
            </a:r>
            <a:r>
              <a:rPr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a la </a:t>
            </a:r>
            <a:r>
              <a:rPr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sed</a:t>
            </a:r>
            <a:r>
              <a:rPr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de Dios y a la </a:t>
            </a:r>
            <a:r>
              <a:rPr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necesidad</a:t>
            </a:r>
            <a:r>
              <a:rPr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de </a:t>
            </a:r>
            <a:r>
              <a:rPr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expresar</a:t>
            </a:r>
            <a:r>
              <a:rPr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la </a:t>
            </a:r>
            <a:r>
              <a:rPr sz="2000" dirty="0" err="1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fe</a:t>
            </a:r>
            <a:r>
              <a:rPr sz="2000" dirty="0" smtClean="0">
                <a:solidFill>
                  <a:schemeClr val="tx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.</a:t>
            </a:r>
            <a:r>
              <a:rPr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1" t="811" r="608" b="-811"/>
          <a:stretch/>
        </p:blipFill>
        <p:spPr>
          <a:xfrm>
            <a:off x="4444277" y="1848664"/>
            <a:ext cx="4699723" cy="458362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19539716"/>
              </p:ext>
            </p:extLst>
          </p:nvPr>
        </p:nvGraphicFramePr>
        <p:xfrm>
          <a:off x="8322590" y="2030277"/>
          <a:ext cx="821410" cy="1193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hape 24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4847"/>
          </a:xfrm>
          <a:prstGeom prst="rect">
            <a:avLst/>
          </a:prstGeom>
          <a:solidFill>
            <a:srgbClr val="74081A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lvl="0" algn="ctr" defTabSz="365760">
              <a:lnSpc>
                <a:spcPct val="100000"/>
              </a:lnSpc>
              <a:defRPr sz="1800" b="0">
                <a:solidFill>
                  <a:srgbClr val="000000"/>
                </a:solidFill>
                <a:effectLst/>
              </a:defRPr>
            </a:pPr>
            <a:r>
              <a:rPr lang="es-US" sz="3200" b="1" dirty="0" smtClean="0">
                <a:solidFill>
                  <a:srgbClr val="FFFF00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LET’S RECAP - </a:t>
            </a:r>
            <a:r>
              <a:rPr lang="es-US" sz="32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REPASEMOS</a:t>
            </a:r>
            <a: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n-US" sz="2000" b="1" dirty="0" smtClean="0">
                <a:solidFill>
                  <a:srgbClr val="FFFF00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What is the Schoenstatt Rosary Campaign?</a:t>
            </a:r>
            <a:br>
              <a:rPr lang="en-US" sz="2000" b="1" dirty="0" smtClean="0">
                <a:solidFill>
                  <a:srgbClr val="FFFF00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US" sz="20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¿ Qué es la Campaña  de  la  Virgen  Peregrina ?</a:t>
            </a:r>
            <a:endParaRPr lang="es-US" sz="2000" b="1" dirty="0">
              <a:solidFill>
                <a:srgbClr val="EAEAEA"/>
              </a:solidFill>
              <a:effectLst>
                <a:outerShdw blurRad="5080" dist="1016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4277" y="6432288"/>
            <a:ext cx="4699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Schoenstatt Father at </a:t>
            </a:r>
            <a:r>
              <a:rPr lang="en-US" sz="1200" dirty="0" err="1" smtClean="0"/>
              <a:t>Tuparenda</a:t>
            </a:r>
            <a:r>
              <a:rPr lang="en-US" sz="1200" dirty="0" smtClean="0"/>
              <a:t>, Uruguay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1" animBg="1" advAuto="0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.png"/>
          <p:cNvPicPr/>
          <p:nvPr/>
        </p:nvPicPr>
        <p:blipFill rotWithShape="1">
          <a:blip r:embed="rId2">
            <a:extLst/>
          </a:blip>
          <a:srcRect l="9784" t="19358" r="46273" b="10407"/>
          <a:stretch/>
        </p:blipFill>
        <p:spPr>
          <a:xfrm>
            <a:off x="4943959" y="1394848"/>
            <a:ext cx="4200041" cy="543990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4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4847"/>
          </a:xfrm>
          <a:prstGeom prst="rect">
            <a:avLst/>
          </a:prstGeom>
          <a:solidFill>
            <a:srgbClr val="74081A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lvl="0" algn="ctr" defTabSz="365760">
              <a:lnSpc>
                <a:spcPct val="100000"/>
              </a:lnSpc>
              <a:defRPr sz="1800" b="0">
                <a:solidFill>
                  <a:srgbClr val="000000"/>
                </a:solidFill>
                <a:effectLst/>
              </a:defRPr>
            </a:pPr>
            <a:r>
              <a:rPr lang="es-US" sz="3200" b="1" dirty="0" smtClean="0">
                <a:solidFill>
                  <a:srgbClr val="FFFF00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LET’S RECAP - </a:t>
            </a:r>
            <a:r>
              <a:rPr lang="es-US" sz="32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REPASEMOS</a:t>
            </a:r>
            <a: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n-US" sz="2000" b="1" dirty="0" smtClean="0">
                <a:solidFill>
                  <a:srgbClr val="FFFF00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What is the Schoenstatt Rosary Campaign?</a:t>
            </a:r>
            <a:br>
              <a:rPr lang="en-US" sz="2000" b="1" dirty="0" smtClean="0">
                <a:solidFill>
                  <a:srgbClr val="FFFF00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US" sz="20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¿ Qué es la Campaña  de  la  Virgen  Peregrina ?</a:t>
            </a:r>
            <a:endParaRPr lang="es-US" sz="2000" b="1" dirty="0">
              <a:solidFill>
                <a:srgbClr val="EAEAEA"/>
              </a:solidFill>
              <a:effectLst>
                <a:outerShdw blurRad="5080" dist="1016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  <p:sp>
        <p:nvSpPr>
          <p:cNvPr id="6" name="Shape 257"/>
          <p:cNvSpPr txBox="1">
            <a:spLocks/>
          </p:cNvSpPr>
          <p:nvPr/>
        </p:nvSpPr>
        <p:spPr>
          <a:xfrm>
            <a:off x="563076" y="1829417"/>
            <a:ext cx="4122671" cy="93293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s-E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.  </a:t>
            </a: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Is extremely simple and to everyone's reach</a:t>
            </a:r>
            <a:r>
              <a:rPr lang="en-US" sz="2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.</a:t>
            </a: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It’s spirituality is solid and has a constant accompaniment. There is a great chain of prayer and sacrifice for the fruitfulness of this Apostolate. </a:t>
            </a:r>
          </a:p>
          <a:p>
            <a:pPr marL="36576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effectLst/>
              </a:defRPr>
            </a:pP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36576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s-E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4.  Por ser extremadamente simple está al alcance de todos y tiene como base una espiritualidad sólida y un acompañamiento constante. Hay una gran cadena de oración y sacrificios por la fecundidad de este Apostolado</a:t>
            </a:r>
            <a:endParaRPr lang="es-E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77492" y="1903171"/>
            <a:ext cx="3688596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74320" lvl="0" indent="-457200" algn="just">
              <a:defRPr>
                <a:solidFill>
                  <a:srgbClr val="000000"/>
                </a:solidFill>
              </a:defRPr>
            </a:pPr>
            <a:r>
              <a:rPr lang="es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5. </a:t>
            </a:r>
            <a:r>
              <a:rPr lang="en-US" sz="20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The same people organize themselves and gradually begin to form strong relationships within their parishes, neighborhoods, buildings, towns, villages, factories, schools and offices.</a:t>
            </a:r>
          </a:p>
          <a:p>
            <a:pPr marL="274320" lvl="0" indent="-457200" algn="just">
              <a:defRPr>
                <a:solidFill>
                  <a:srgbClr val="000000"/>
                </a:solidFill>
              </a:defRPr>
            </a:pPr>
            <a:endParaRPr lang="es-US" sz="200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  <a:p>
            <a:pPr marL="274320" lvl="0" indent="-457200" algn="just">
              <a:defRPr>
                <a:solidFill>
                  <a:srgbClr val="000000"/>
                </a:solidFill>
              </a:defRPr>
            </a:pPr>
            <a:r>
              <a:rPr lang="es-US" sz="20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5. Las mismas personas se organizan y de a poco se van sintiendo hermanadas en sus parroquias, barrios, edificios, pueblos, villas, fábricas, escuelas y oficinas.</a:t>
            </a:r>
            <a:r>
              <a:rPr lang="es-US" sz="2000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endParaRPr lang="es-US" sz="2000" dirty="0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  <p:pic>
        <p:nvPicPr>
          <p:cNvPr id="260" name="DSCN0013.jpeg"/>
          <p:cNvPicPr/>
          <p:nvPr/>
        </p:nvPicPr>
        <p:blipFill rotWithShape="1">
          <a:blip r:embed="rId2">
            <a:extLst/>
          </a:blip>
          <a:srcRect r="18568"/>
          <a:stretch/>
        </p:blipFill>
        <p:spPr>
          <a:xfrm>
            <a:off x="3890075" y="1394846"/>
            <a:ext cx="5253925" cy="546315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4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4847"/>
          </a:xfrm>
          <a:prstGeom prst="rect">
            <a:avLst/>
          </a:prstGeom>
          <a:solidFill>
            <a:srgbClr val="74081A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lvl="0" algn="ctr" defTabSz="365760">
              <a:lnSpc>
                <a:spcPct val="100000"/>
              </a:lnSpc>
              <a:defRPr sz="1800" b="0">
                <a:solidFill>
                  <a:srgbClr val="000000"/>
                </a:solidFill>
                <a:effectLst/>
              </a:defRPr>
            </a:pPr>
            <a:r>
              <a:rPr lang="es-US" sz="3200" b="1" dirty="0" smtClean="0">
                <a:solidFill>
                  <a:srgbClr val="FFFF00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LET’S RECAP - </a:t>
            </a:r>
            <a:r>
              <a:rPr lang="es-US" sz="32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REPASEMOS</a:t>
            </a:r>
            <a: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s-US" sz="14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n-US" sz="2000" b="1" dirty="0" smtClean="0">
                <a:solidFill>
                  <a:srgbClr val="FFFF00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What is the Schoenstatt Rosary Campaign?</a:t>
            </a:r>
            <a:br>
              <a:rPr lang="en-US" sz="2000" b="1" dirty="0" smtClean="0">
                <a:solidFill>
                  <a:srgbClr val="FFFF00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US" sz="2000" b="1" dirty="0" smtClean="0">
                <a:solidFill>
                  <a:srgbClr val="EAEAEA"/>
                </a:solidFill>
                <a:effectLst>
                  <a:outerShdw blurRad="5080" dist="1016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¿ Qué es la Campaña  de  la  Virgen  Peregrina ?</a:t>
            </a:r>
            <a:endParaRPr lang="es-US" sz="2000" b="1" dirty="0">
              <a:solidFill>
                <a:srgbClr val="EAEAEA"/>
              </a:solidFill>
              <a:effectLst>
                <a:outerShdw blurRad="5080" dist="1016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6"/>
          <a:stretch/>
        </p:blipFill>
        <p:spPr>
          <a:xfrm>
            <a:off x="1286137" y="3192651"/>
            <a:ext cx="7857863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37" y="0"/>
            <a:ext cx="4795286" cy="3192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>
            <a:off x="100650" y="92988"/>
            <a:ext cx="1107996" cy="66177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Mother count on me</a:t>
            </a:r>
          </a:p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Beloved country, here I am!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0352" y="247974"/>
            <a:ext cx="831437" cy="805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1603" y="166038"/>
            <a:ext cx="2894904" cy="27631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US" sz="2800" dirty="0" smtClean="0">
                <a:solidFill>
                  <a:schemeClr val="tx1">
                    <a:lumMod val="95000"/>
                  </a:schemeClr>
                </a:solidFill>
              </a:rPr>
              <a:t>Madre, </a:t>
            </a:r>
          </a:p>
          <a:p>
            <a:r>
              <a:rPr lang="es-US" sz="2800" dirty="0" smtClean="0">
                <a:solidFill>
                  <a:schemeClr val="tx1">
                    <a:lumMod val="95000"/>
                  </a:schemeClr>
                </a:solidFill>
              </a:rPr>
              <a:t>Cuenta</a:t>
            </a:r>
          </a:p>
          <a:p>
            <a:r>
              <a:rPr lang="es-US" sz="2800" dirty="0" smtClean="0">
                <a:solidFill>
                  <a:schemeClr val="tx1">
                    <a:lumMod val="95000"/>
                  </a:schemeClr>
                </a:solidFill>
              </a:rPr>
              <a:t>conmigo</a:t>
            </a:r>
          </a:p>
          <a:p>
            <a:endParaRPr lang="es-US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s-US" sz="2800" dirty="0" smtClean="0">
                <a:solidFill>
                  <a:schemeClr val="tx1">
                    <a:lumMod val="95000"/>
                  </a:schemeClr>
                </a:solidFill>
              </a:rPr>
              <a:t>Patria querida, </a:t>
            </a:r>
          </a:p>
          <a:p>
            <a:r>
              <a:rPr lang="es-US" sz="2800" dirty="0" smtClean="0">
                <a:solidFill>
                  <a:schemeClr val="tx1">
                    <a:lumMod val="95000"/>
                  </a:schemeClr>
                </a:solidFill>
              </a:rPr>
              <a:t>aquí estoy!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21" y="309966"/>
            <a:ext cx="1074401" cy="104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192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What are the specifics of the SRC?</a:t>
            </a:r>
            <a:r>
              <a:rPr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</a:br>
            <a:r>
              <a:rPr lang="es-US" sz="2800" b="1" dirty="0" smtClean="0">
                <a:solidFill>
                  <a:srgbClr val="EAEA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Que es lo específico de la Campaña del Rosario?</a:t>
            </a:r>
            <a:endParaRPr lang="es-US" sz="2800" b="1" dirty="0">
              <a:solidFill>
                <a:srgbClr val="EAEAE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  <p:sp>
        <p:nvSpPr>
          <p:cNvPr id="263" name="Shape 263"/>
          <p:cNvSpPr>
            <a:spLocks noGrp="1"/>
          </p:cNvSpPr>
          <p:nvPr>
            <p:ph type="body" idx="1"/>
          </p:nvPr>
        </p:nvSpPr>
        <p:spPr>
          <a:xfrm>
            <a:off x="5195108" y="4046108"/>
            <a:ext cx="3756751" cy="13628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marL="457200" lvl="0" indent="-457200">
              <a:lnSpc>
                <a:spcPct val="100000"/>
              </a:lnSpc>
              <a:spcBef>
                <a:spcPts val="600"/>
              </a:spcBef>
              <a:buSzTx/>
              <a:buAutoNum type="arabicPeriod"/>
              <a:defRPr sz="1800">
                <a:solidFill>
                  <a:srgbClr val="000000"/>
                </a:solidFill>
                <a:effectLst/>
              </a:defRPr>
            </a:pPr>
            <a:r>
              <a:rPr lang="es-US"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La VISITA PERMANENTE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s-US"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     de la Imagen de la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s-US"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     MADRE Y REINA de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lang="es-US" sz="2000" b="1" dirty="0" smtClean="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entury Gothic"/>
              </a:rPr>
              <a:t>      Schoenstatt.</a:t>
            </a:r>
            <a:endParaRPr lang="es-US" sz="2000" b="1" dirty="0">
              <a:solidFill>
                <a:srgbClr val="FFFFFF"/>
              </a:solidFill>
              <a:effectLst>
                <a:outerShdw blurRad="12700" dist="25400" dir="2700000" rotWithShape="0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6694" y="2320625"/>
            <a:ext cx="363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The PERMANENT VISIT of the Pilgrim MTA,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    QUEEN AND MOTHER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    of Schoenstatt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4152" r="10226"/>
          <a:stretch/>
        </p:blipFill>
        <p:spPr>
          <a:xfrm>
            <a:off x="1053885" y="2123267"/>
            <a:ext cx="2712203" cy="438214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uiExpand="1" build="p"/>
      <p:bldP spid="2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0FF"/>
      </a:accent5>
      <a:accent6>
        <a:srgbClr val="005CE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6CC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6CCFF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3399</TotalTime>
  <Words>1238</Words>
  <Application>Microsoft Office PowerPoint</Application>
  <PresentationFormat>On-screen Show (4:3)</PresentationFormat>
  <Paragraphs>152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Helvetica Neue</vt:lpstr>
      <vt:lpstr>Arial</vt:lpstr>
      <vt:lpstr>Century Gothic</vt:lpstr>
      <vt:lpstr>Corbel</vt:lpstr>
      <vt:lpstr>Tahoma</vt:lpstr>
      <vt:lpstr>Depth</vt:lpstr>
      <vt:lpstr>PowerPoint Presentation</vt:lpstr>
      <vt:lpstr>PowerPoint Presentation</vt:lpstr>
      <vt:lpstr>LET’S RECAP - REPASEMOS  What is the Schoenstatt Rosary Campaign? ¿ Qué es la Campaña  de  la  Virgen  Peregrina ?</vt:lpstr>
      <vt:lpstr>LET’S RECAP - REPASEMOS  What is the Schoenstatt Rosary Campaign? ¿ Qué es la Campaña  de  la  Virgen  Peregrina ?</vt:lpstr>
      <vt:lpstr>LET’S RECAP - REPASEMOS  What is the Schoenstatt Rosary Campaign? ¿ Qué es la Campaña  de  la  Virgen  Peregrina ?</vt:lpstr>
      <vt:lpstr>LET’S RECAP - REPASEMOS  What is the Schoenstatt Rosary Campaign? ¿ Qué es la Campaña  de  la  Virgen  Peregrina ?</vt:lpstr>
      <vt:lpstr>LET’S RECAP - REPASEMOS  What is the Schoenstatt Rosary Campaign? ¿ Qué es la Campaña  de  la  Virgen  Peregrina ?</vt:lpstr>
      <vt:lpstr>PowerPoint Presentation</vt:lpstr>
      <vt:lpstr>What are the specifics of the SRC?  Que es lo específico de la Campaña del Rosario?</vt:lpstr>
      <vt:lpstr>What are the specifics of the SRC?  Qué es lo específico de la Campaña del Rosario?</vt:lpstr>
      <vt:lpstr>What are the specifics of the SRC?  Qué es lo específico de la Campaña del Rosario?</vt:lpstr>
      <vt:lpstr>How does the campaign function?  ¿Cómo funciona la Campaña?</vt:lpstr>
      <vt:lpstr>2. Cada Imagen está a cargo de  un(a) misionera (o),    es bendecida en el Santuario,  tiene una forma  original y  propia de la campaña.</vt:lpstr>
      <vt:lpstr>PowerPoint Presentation</vt:lpstr>
      <vt:lpstr>No.2  Ella o él es el nexo con la Coordinación de la Virgen Peregrina, y  la Parroquia. </vt:lpstr>
      <vt:lpstr>No. 3 La misionera (o) se preocupa de distribuir los mensajes  y que las visitas de la imagen caminen bien.</vt:lpstr>
      <vt:lpstr>No. 4  Los días 18 de cada mes, invita a las familias  al Santuario o a la Parroquia a celebrar una “Liturgia Mariana”,  llamada Día de Alianza.   En lo posible se celebra la Santa Misa, se reza  el Rosario y se renueva la Alianza con  las oraciones propias para ello.</vt:lpstr>
      <vt:lpstr>ANNUAL PILGRIMAGE PEREGRINACION ANUAL</vt:lpstr>
      <vt:lpstr>How to we welcome Blessed Mother? ¿ Cómo acoger la visita de la Virgen….?</vt:lpstr>
      <vt:lpstr>How to we welcome Blessed Mother? ¿ Cómo acoger la visita de la Virgen….?</vt:lpstr>
      <vt:lpstr> To receive the image of Blessed Mother, a special place of honor is selected in the home, flowers and candles are used to adorn the altar.   Para recibir a la Virgen, se prepara un pequeño altar, adornándolo con flores y velas, de modo que la Imagen quede en  el lugar de honor  dentro de la casa.</vt:lpstr>
      <vt:lpstr>PowerPoint Presentation</vt:lpstr>
      <vt:lpstr>La familia, junto con la visita de la Imagen de la Virgen, recibe el MENSAJE MENSUAL,  el mismo que es distribuido por la misionera (o).</vt:lpstr>
      <vt:lpstr>PowerPoint Presentation</vt:lpstr>
      <vt:lpstr>During the “MARY’s VISITATION” the families can make petitions, and offerings   Durante la VISITA DE LA VIRGEN, las familias pueden colocar intenciones, peticiones, o manifestarle sus ofrecimientos.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Apostolado  de la  Virgen Peregrina de SCHOENSTATT   HISTORIA Y MISTICA</dc:title>
  <dc:creator>Sion of Joseph Schoenstatt Fathers US</dc:creator>
  <cp:lastModifiedBy>Sion of Joseph Schoenstatt Fathers US</cp:lastModifiedBy>
  <cp:revision>203</cp:revision>
  <dcterms:modified xsi:type="dcterms:W3CDTF">2015-05-30T05:33:56Z</dcterms:modified>
</cp:coreProperties>
</file>